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8"/>
  </p:notesMasterIdLst>
  <p:handoutMasterIdLst>
    <p:handoutMasterId r:id="rId19"/>
  </p:handoutMasterIdLst>
  <p:sldIdLst>
    <p:sldId id="319" r:id="rId3"/>
    <p:sldId id="320" r:id="rId4"/>
    <p:sldId id="321" r:id="rId5"/>
    <p:sldId id="331" r:id="rId6"/>
    <p:sldId id="332" r:id="rId7"/>
    <p:sldId id="326" r:id="rId8"/>
    <p:sldId id="329" r:id="rId9"/>
    <p:sldId id="322" r:id="rId10"/>
    <p:sldId id="323" r:id="rId11"/>
    <p:sldId id="324" r:id="rId12"/>
    <p:sldId id="333" r:id="rId13"/>
    <p:sldId id="325" r:id="rId14"/>
    <p:sldId id="327" r:id="rId15"/>
    <p:sldId id="328" r:id="rId16"/>
    <p:sldId id="330" r:id="rId17"/>
  </p:sldIdLst>
  <p:sldSz cx="6858000" cy="9144000" type="screen4x3"/>
  <p:notesSz cx="9945688" cy="6858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3366FF"/>
    <a:srgbClr val="6699FF"/>
    <a:srgbClr val="99CCFF"/>
    <a:srgbClr val="CCECFF"/>
    <a:srgbClr val="FF0066"/>
    <a:srgbClr val="FF33CC"/>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autoAdjust="0"/>
    <p:restoredTop sz="94681" autoAdjust="0"/>
  </p:normalViewPr>
  <p:slideViewPr>
    <p:cSldViewPr>
      <p:cViewPr varScale="1">
        <p:scale>
          <a:sx n="80" d="100"/>
          <a:sy n="80" d="100"/>
        </p:scale>
        <p:origin x="3128" y="208"/>
      </p:cViewPr>
      <p:guideLst>
        <p:guide orient="horz" pos="2880"/>
        <p:guide pos="2160"/>
      </p:guideLst>
    </p:cSldViewPr>
  </p:slideViewPr>
  <p:outlineViewPr>
    <p:cViewPr>
      <p:scale>
        <a:sx n="33" d="100"/>
        <a:sy n="33" d="100"/>
      </p:scale>
      <p:origin x="0" y="-1234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6" d="100"/>
          <a:sy n="116" d="100"/>
        </p:scale>
        <p:origin x="208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9798" cy="344091"/>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3588" y="0"/>
            <a:ext cx="4309798" cy="344091"/>
          </a:xfrm>
          <a:prstGeom prst="rect">
            <a:avLst/>
          </a:prstGeom>
        </p:spPr>
        <p:txBody>
          <a:bodyPr vert="horz" lIns="91440" tIns="45720" rIns="91440" bIns="45720" rtlCol="0"/>
          <a:lstStyle>
            <a:lvl1pPr algn="r">
              <a:defRPr sz="1200"/>
            </a:lvl1pPr>
          </a:lstStyle>
          <a:p>
            <a:fld id="{B5EFBBFF-78A6-4827-B953-98E08777B412}" type="datetimeFigureOut">
              <a:rPr kumimoji="1" lang="ja-JP" altLang="en-US" smtClean="0"/>
              <a:t>2019/3/19</a:t>
            </a:fld>
            <a:endParaRPr kumimoji="1" lang="ja-JP" altLang="en-US"/>
          </a:p>
        </p:txBody>
      </p:sp>
      <p:sp>
        <p:nvSpPr>
          <p:cNvPr id="4" name="フッター プレースホルダー 3"/>
          <p:cNvSpPr>
            <a:spLocks noGrp="1"/>
          </p:cNvSpPr>
          <p:nvPr>
            <p:ph type="ftr" sz="quarter" idx="2"/>
          </p:nvPr>
        </p:nvSpPr>
        <p:spPr>
          <a:xfrm>
            <a:off x="0" y="6513910"/>
            <a:ext cx="4309798" cy="344091"/>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3588" y="6513910"/>
            <a:ext cx="4309798" cy="344091"/>
          </a:xfrm>
          <a:prstGeom prst="rect">
            <a:avLst/>
          </a:prstGeom>
        </p:spPr>
        <p:txBody>
          <a:bodyPr vert="horz" lIns="91440" tIns="45720" rIns="91440" bIns="45720" rtlCol="0" anchor="b"/>
          <a:lstStyle>
            <a:lvl1pPr algn="r">
              <a:defRPr sz="1200"/>
            </a:lvl1pPr>
          </a:lstStyle>
          <a:p>
            <a:fld id="{1D9E79B7-C7E5-444F-B664-B0E48CD27EC9}" type="slidenum">
              <a:rPr kumimoji="1" lang="ja-JP" altLang="en-US" smtClean="0"/>
              <a:t>‹#›</a:t>
            </a:fld>
            <a:endParaRPr kumimoji="1" lang="ja-JP" altLang="en-US"/>
          </a:p>
        </p:txBody>
      </p:sp>
    </p:spTree>
    <p:extLst>
      <p:ext uri="{BB962C8B-B14F-4D97-AF65-F5344CB8AC3E}">
        <p14:creationId xmlns:p14="http://schemas.microsoft.com/office/powerpoint/2010/main" val="13301574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4309798" cy="3429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5633588" y="0"/>
            <a:ext cx="4309798" cy="342900"/>
          </a:xfrm>
          <a:prstGeom prst="rect">
            <a:avLst/>
          </a:prstGeom>
        </p:spPr>
        <p:txBody>
          <a:bodyPr vert="horz" lIns="91440" tIns="45720" rIns="91440" bIns="45720" rtlCol="0"/>
          <a:lstStyle>
            <a:lvl1pPr algn="r">
              <a:defRPr sz="1200"/>
            </a:lvl1pPr>
          </a:lstStyle>
          <a:p>
            <a:fld id="{C7D9E339-E15E-489F-83D8-B82F35ADA5C3}" type="datetimeFigureOut">
              <a:rPr kumimoji="1" lang="ja-JP" altLang="en-US" smtClean="0"/>
              <a:pPr/>
              <a:t>2019/3/19</a:t>
            </a:fld>
            <a:endParaRPr kumimoji="1" lang="ja-JP" altLang="en-US"/>
          </a:p>
        </p:txBody>
      </p:sp>
      <p:sp>
        <p:nvSpPr>
          <p:cNvPr id="4" name="スライド イメージ プレースホルダ 3"/>
          <p:cNvSpPr>
            <a:spLocks noGrp="1" noRot="1" noChangeAspect="1"/>
          </p:cNvSpPr>
          <p:nvPr>
            <p:ph type="sldImg" idx="2"/>
          </p:nvPr>
        </p:nvSpPr>
        <p:spPr>
          <a:xfrm>
            <a:off x="4008438" y="514350"/>
            <a:ext cx="1928812" cy="25717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994569" y="3257550"/>
            <a:ext cx="7956550" cy="30861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6513910"/>
            <a:ext cx="4309798" cy="3429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33588" y="6513910"/>
            <a:ext cx="4309798" cy="342900"/>
          </a:xfrm>
          <a:prstGeom prst="rect">
            <a:avLst/>
          </a:prstGeom>
        </p:spPr>
        <p:txBody>
          <a:bodyPr vert="horz" lIns="91440" tIns="45720" rIns="91440" bIns="45720" rtlCol="0" anchor="b"/>
          <a:lstStyle>
            <a:lvl1pPr algn="r">
              <a:defRPr sz="1200"/>
            </a:lvl1pPr>
          </a:lstStyle>
          <a:p>
            <a:fld id="{6CCC71E0-76D5-4F20-8B9F-B519D5715039}" type="slidenum">
              <a:rPr kumimoji="1" lang="ja-JP" altLang="en-US" smtClean="0"/>
              <a:pPr/>
              <a:t>‹#›</a:t>
            </a:fld>
            <a:endParaRPr kumimoji="1" lang="ja-JP" altLang="en-US"/>
          </a:p>
        </p:txBody>
      </p:sp>
    </p:spTree>
    <p:extLst>
      <p:ext uri="{BB962C8B-B14F-4D97-AF65-F5344CB8AC3E}">
        <p14:creationId xmlns:p14="http://schemas.microsoft.com/office/powerpoint/2010/main" val="4869329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08438" y="514350"/>
            <a:ext cx="1928812" cy="257175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0A1E1AC-1F5C-45CF-ADAF-0DA8AC336C0C}" type="slidenum">
              <a:rPr kumimoji="1" lang="ja-JP" altLang="en-US" smtClean="0"/>
              <a:pPr/>
              <a:t>1</a:t>
            </a:fld>
            <a:endParaRPr kumimoji="1" lang="ja-JP" altLang="en-US"/>
          </a:p>
        </p:txBody>
      </p:sp>
    </p:spTree>
    <p:extLst>
      <p:ext uri="{BB962C8B-B14F-4D97-AF65-F5344CB8AC3E}">
        <p14:creationId xmlns:p14="http://schemas.microsoft.com/office/powerpoint/2010/main" val="336181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08438" y="514350"/>
            <a:ext cx="1928812" cy="257175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0A1E1AC-1F5C-45CF-ADAF-0DA8AC336C0C}" type="slidenum">
              <a:rPr kumimoji="1" lang="ja-JP" altLang="en-US" smtClean="0"/>
              <a:pPr/>
              <a:t>2</a:t>
            </a:fld>
            <a:endParaRPr kumimoji="1" lang="ja-JP" altLang="en-US"/>
          </a:p>
        </p:txBody>
      </p:sp>
    </p:spTree>
    <p:extLst>
      <p:ext uri="{BB962C8B-B14F-4D97-AF65-F5344CB8AC3E}">
        <p14:creationId xmlns:p14="http://schemas.microsoft.com/office/powerpoint/2010/main" val="791221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08438" y="514350"/>
            <a:ext cx="1928812" cy="257175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0A1E1AC-1F5C-45CF-ADAF-0DA8AC336C0C}" type="slidenum">
              <a:rPr kumimoji="1" lang="ja-JP" altLang="en-US" smtClean="0"/>
              <a:pPr/>
              <a:t>4</a:t>
            </a:fld>
            <a:endParaRPr kumimoji="1" lang="ja-JP" altLang="en-US"/>
          </a:p>
        </p:txBody>
      </p:sp>
    </p:spTree>
    <p:extLst>
      <p:ext uri="{BB962C8B-B14F-4D97-AF65-F5344CB8AC3E}">
        <p14:creationId xmlns:p14="http://schemas.microsoft.com/office/powerpoint/2010/main" val="8535360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008438" y="514350"/>
            <a:ext cx="1928812" cy="257175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0A1E1AC-1F5C-45CF-ADAF-0DA8AC336C0C}" type="slidenum">
              <a:rPr kumimoji="1" lang="ja-JP" altLang="en-US" smtClean="0"/>
              <a:pPr/>
              <a:t>5</a:t>
            </a:fld>
            <a:endParaRPr kumimoji="1" lang="ja-JP" altLang="en-US"/>
          </a:p>
        </p:txBody>
      </p:sp>
    </p:spTree>
    <p:extLst>
      <p:ext uri="{BB962C8B-B14F-4D97-AF65-F5344CB8AC3E}">
        <p14:creationId xmlns:p14="http://schemas.microsoft.com/office/powerpoint/2010/main" val="8739733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CCC71E0-76D5-4F20-8B9F-B519D5715039}" type="slidenum">
              <a:rPr kumimoji="1" lang="ja-JP" altLang="en-US" smtClean="0"/>
              <a:pPr/>
              <a:t>7</a:t>
            </a:fld>
            <a:endParaRPr kumimoji="1" lang="ja-JP" altLang="en-US"/>
          </a:p>
        </p:txBody>
      </p:sp>
    </p:spTree>
    <p:extLst>
      <p:ext uri="{BB962C8B-B14F-4D97-AF65-F5344CB8AC3E}">
        <p14:creationId xmlns:p14="http://schemas.microsoft.com/office/powerpoint/2010/main" val="389021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181600"/>
            <a:ext cx="4800600" cy="23368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2C09153E-0708-422D-84A9-E46F51C7C2EA}" type="datetimeFigureOut">
              <a:rPr kumimoji="1" lang="ja-JP" altLang="en-US" smtClean="0"/>
              <a:pPr/>
              <a:t>2019/3/19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xfrm>
            <a:off x="4943012" y="8549663"/>
            <a:ext cx="1600200" cy="486833"/>
          </a:xfrm>
          <a:noFill/>
        </p:spPr>
        <p:txBody>
          <a:bodyPr/>
          <a:lstStyle>
            <a:lvl1pPr>
              <a:defRPr>
                <a:solidFill>
                  <a:schemeClr val="bg1"/>
                </a:solidFill>
              </a:defRPr>
            </a:lvl1pPr>
          </a:lstStyle>
          <a:p>
            <a:r>
              <a:rPr lang="ja-JP" altLang="en-US"/>
              <a:t>１</a:t>
            </a:r>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42900" y="2133601"/>
            <a:ext cx="6172200" cy="6034617"/>
          </a:xfrm>
          <a:prstGeom prst="rect">
            <a:avLst/>
          </a:prstGeo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C09153E-0708-422D-84A9-E46F51C7C2EA}" type="datetimeFigureOut">
              <a:rPr kumimoji="1" lang="ja-JP" altLang="en-US" smtClean="0"/>
              <a:pPr/>
              <a:t>2019/3/19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7493D02-F79B-4AF3-A59B-2BDDE536D5BE}"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42900" y="366185"/>
            <a:ext cx="4514850" cy="7802033"/>
          </a:xfrm>
          <a:prstGeom prst="rect">
            <a:avLst/>
          </a:prstGeo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C09153E-0708-422D-84A9-E46F51C7C2EA}" type="datetimeFigureOut">
              <a:rPr kumimoji="1" lang="ja-JP" altLang="en-US" smtClean="0"/>
              <a:pPr/>
              <a:t>2019/3/19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7493D02-F79B-4AF3-A59B-2BDDE536D5BE}"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6672" y="179513"/>
            <a:ext cx="5688632" cy="576064"/>
          </a:xfrm>
        </p:spPr>
        <p:txBody>
          <a:bodyPr>
            <a:normAutofit/>
          </a:bodyPr>
          <a:lstStyle>
            <a:lvl1pPr algn="l">
              <a:defRPr sz="2000"/>
            </a:lvl1pPr>
          </a:lstStyle>
          <a:p>
            <a:r>
              <a:rPr kumimoji="1" lang="ja-JP" altLang="en-US" dirty="0"/>
              <a:t>マスタ タイトルの書式設定</a:t>
            </a:r>
          </a:p>
        </p:txBody>
      </p:sp>
      <p:sp>
        <p:nvSpPr>
          <p:cNvPr id="3" name="コンテンツ プレースホルダ 2"/>
          <p:cNvSpPr>
            <a:spLocks noGrp="1"/>
          </p:cNvSpPr>
          <p:nvPr>
            <p:ph idx="1"/>
          </p:nvPr>
        </p:nvSpPr>
        <p:spPr>
          <a:xfrm>
            <a:off x="342900" y="2133601"/>
            <a:ext cx="6172200" cy="6034617"/>
          </a:xfrm>
          <a:prstGeom prst="rect">
            <a:avLst/>
          </a:prstGeom>
        </p:spPr>
        <p:txBody>
          <a:bodyPr/>
          <a:lstStyle>
            <a:lvl1pPr>
              <a:defRPr sz="2000"/>
            </a:lvl1pPr>
            <a:lvl2pPr>
              <a:defRPr sz="1600"/>
            </a:lvl2pPr>
            <a:lvl3pPr>
              <a:defRPr sz="1400"/>
            </a:lvl3pPr>
            <a:lvl4pPr>
              <a:defRPr sz="1200"/>
            </a:lvl4pPr>
            <a:lvl5pPr>
              <a:defRPr sz="1000"/>
            </a:lvl5p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6834962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2C09153E-0708-422D-84A9-E46F51C7C2EA}" type="datetimeFigureOut">
              <a:rPr kumimoji="1" lang="ja-JP" altLang="en-US" smtClean="0"/>
              <a:pPr/>
              <a:t>2019/3/19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7493D02-F79B-4AF3-A59B-2BDDE536D5BE}" type="slidenum">
              <a:rPr kumimoji="1" lang="ja-JP" altLang="en-US" smtClean="0"/>
              <a:pPr/>
              <a:t>‹#›</a:t>
            </a:fld>
            <a:endParaRPr kumimoji="1" lang="ja-JP" altLang="en-US"/>
          </a:p>
        </p:txBody>
      </p:sp>
    </p:spTree>
    <p:extLst>
      <p:ext uri="{BB962C8B-B14F-4D97-AF65-F5344CB8AC3E}">
        <p14:creationId xmlns:p14="http://schemas.microsoft.com/office/powerpoint/2010/main" val="36843036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pic>
        <p:nvPicPr>
          <p:cNvPr id="4" name="Picture 1036"/>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35985" y="2627784"/>
            <a:ext cx="3514022" cy="3888432"/>
          </a:xfrm>
          <a:prstGeom prst="rect">
            <a:avLst/>
          </a:prstGeom>
          <a:noFill/>
          <a:extLst>
            <a:ext uri="{909E8E84-426E-40DD-AFC4-6F175D3DCCD1}">
              <a14:hiddenFill xmlns:a14="http://schemas.microsoft.com/office/drawing/2010/main">
                <a:solidFill>
                  <a:srgbClr val="FFFFFF"/>
                </a:solidFill>
              </a14:hiddenFill>
            </a:ext>
          </a:extLst>
        </p:spPr>
      </p:pic>
      <p:sp>
        <p:nvSpPr>
          <p:cNvPr id="5" name="コンテンツ プレースホルダー 4"/>
          <p:cNvSpPr>
            <a:spLocks noGrp="1"/>
          </p:cNvSpPr>
          <p:nvPr>
            <p:ph idx="10"/>
          </p:nvPr>
        </p:nvSpPr>
        <p:spPr>
          <a:xfrm>
            <a:off x="0" y="1043608"/>
            <a:ext cx="6858000" cy="7560840"/>
          </a:xfrm>
          <a:solidFill>
            <a:schemeClr val="bg1">
              <a:alpha val="92000"/>
            </a:schemeClr>
          </a:solidFill>
        </p:spPr>
        <p:txBody>
          <a:bodyPr spcCol="180000">
            <a:noAutofit/>
          </a:bodyPr>
          <a:lstStyle/>
          <a:p>
            <a:pPr marL="0" indent="0">
              <a:buNone/>
            </a:pPr>
            <a:endParaRPr lang="en-US" altLang="ja-JP" sz="1400" dirty="0"/>
          </a:p>
          <a:p>
            <a:pPr marL="0" indent="0">
              <a:buNone/>
            </a:pPr>
            <a:endParaRPr lang="en-US" altLang="ja-JP" sz="1400" dirty="0"/>
          </a:p>
          <a:p>
            <a:pPr marL="0" indent="0">
              <a:buNone/>
            </a:pPr>
            <a:endParaRPr lang="en-US" altLang="ja-JP" sz="1400" dirty="0"/>
          </a:p>
          <a:p>
            <a:pPr marL="0" indent="0">
              <a:buNone/>
            </a:pPr>
            <a:endParaRPr lang="en-US" altLang="ja-JP" sz="1400" dirty="0"/>
          </a:p>
          <a:p>
            <a:pPr marL="0" indent="0">
              <a:buNone/>
            </a:pPr>
            <a:endParaRPr lang="en-US" altLang="ja-JP" sz="1400" dirty="0"/>
          </a:p>
        </p:txBody>
      </p:sp>
      <p:sp>
        <p:nvSpPr>
          <p:cNvPr id="2" name="タイトル 1"/>
          <p:cNvSpPr>
            <a:spLocks noGrp="1"/>
          </p:cNvSpPr>
          <p:nvPr>
            <p:ph type="title"/>
          </p:nvPr>
        </p:nvSpPr>
        <p:spPr>
          <a:xfrm>
            <a:off x="476672" y="179513"/>
            <a:ext cx="5688632" cy="576064"/>
          </a:xfrm>
        </p:spPr>
        <p:txBody>
          <a:bodyPr>
            <a:normAutofit/>
          </a:bodyPr>
          <a:lstStyle>
            <a:lvl1pPr algn="l">
              <a:defRPr sz="2000"/>
            </a:lvl1pPr>
          </a:lstStyle>
          <a:p>
            <a:r>
              <a:rPr kumimoji="1" lang="ja-JP" altLang="en-US" dirty="0"/>
              <a:t>マスタ タイトルの書式設定</a:t>
            </a:r>
          </a:p>
        </p:txBody>
      </p:sp>
      <p:sp>
        <p:nvSpPr>
          <p:cNvPr id="3" name="コンテンツ プレースホルダ 2"/>
          <p:cNvSpPr>
            <a:spLocks noGrp="1"/>
          </p:cNvSpPr>
          <p:nvPr>
            <p:ph idx="1"/>
          </p:nvPr>
        </p:nvSpPr>
        <p:spPr/>
        <p:txBody>
          <a:bodyPr/>
          <a:lstStyle>
            <a:lvl1pPr>
              <a:defRPr sz="2000"/>
            </a:lvl1pPr>
            <a:lvl2pPr>
              <a:defRPr sz="1600"/>
            </a:lvl2pPr>
            <a:lvl3pPr>
              <a:defRPr sz="1400"/>
            </a:lvl3pPr>
            <a:lvl4pPr>
              <a:defRPr sz="1200"/>
            </a:lvl4pPr>
            <a:lvl5pPr>
              <a:defRPr sz="1000"/>
            </a:lvl5p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2818369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pic>
        <p:nvPicPr>
          <p:cNvPr id="7" name="Picture 1036"/>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35985" y="2627784"/>
            <a:ext cx="3514022" cy="3888432"/>
          </a:xfrm>
          <a:prstGeom prst="rect">
            <a:avLst/>
          </a:prstGeom>
          <a:noFill/>
          <a:extLst>
            <a:ext uri="{909E8E84-426E-40DD-AFC4-6F175D3DCCD1}">
              <a14:hiddenFill xmlns:a14="http://schemas.microsoft.com/office/drawing/2010/main">
                <a:solidFill>
                  <a:srgbClr val="FFFFFF"/>
                </a:solidFill>
              </a14:hiddenFill>
            </a:ext>
          </a:extLst>
        </p:spPr>
      </p:pic>
      <p:sp>
        <p:nvSpPr>
          <p:cNvPr id="8" name="コンテンツ プレースホルダー 4"/>
          <p:cNvSpPr>
            <a:spLocks noGrp="1"/>
          </p:cNvSpPr>
          <p:nvPr>
            <p:ph idx="13"/>
          </p:nvPr>
        </p:nvSpPr>
        <p:spPr>
          <a:xfrm>
            <a:off x="0" y="1043608"/>
            <a:ext cx="6858000" cy="7560840"/>
          </a:xfrm>
          <a:solidFill>
            <a:schemeClr val="bg1">
              <a:alpha val="92000"/>
            </a:schemeClr>
          </a:solidFill>
        </p:spPr>
        <p:txBody>
          <a:bodyPr spcCol="180000">
            <a:noAutofit/>
          </a:bodyPr>
          <a:lstStyle/>
          <a:p>
            <a:pPr marL="0" indent="0">
              <a:buNone/>
            </a:pPr>
            <a:endParaRPr lang="en-US" altLang="ja-JP" sz="1400" dirty="0"/>
          </a:p>
          <a:p>
            <a:pPr marL="0" indent="0">
              <a:buNone/>
            </a:pPr>
            <a:endParaRPr lang="en-US" altLang="ja-JP" sz="1400" dirty="0"/>
          </a:p>
          <a:p>
            <a:pPr marL="0" indent="0">
              <a:buNone/>
            </a:pPr>
            <a:endParaRPr lang="en-US" altLang="ja-JP" sz="1400" dirty="0"/>
          </a:p>
          <a:p>
            <a:pPr marL="0" indent="0">
              <a:buNone/>
            </a:pPr>
            <a:endParaRPr lang="en-US" altLang="ja-JP" sz="1400" dirty="0"/>
          </a:p>
          <a:p>
            <a:pPr marL="0" indent="0">
              <a:buNone/>
            </a:pPr>
            <a:endParaRPr lang="en-US" altLang="ja-JP" sz="1400" dirty="0"/>
          </a:p>
        </p:txBody>
      </p:sp>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2C09153E-0708-422D-84A9-E46F51C7C2EA}" type="datetimeFigureOut">
              <a:rPr kumimoji="1" lang="ja-JP" altLang="en-US" smtClean="0"/>
              <a:pPr/>
              <a:t>2019/3/19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7493D02-F79B-4AF3-A59B-2BDDE536D5BE}" type="slidenum">
              <a:rPr kumimoji="1" lang="ja-JP" altLang="en-US" smtClean="0"/>
              <a:pPr/>
              <a:t>‹#›</a:t>
            </a:fld>
            <a:endParaRPr kumimoji="1" lang="ja-JP" altLang="en-US"/>
          </a:p>
        </p:txBody>
      </p:sp>
    </p:spTree>
    <p:extLst>
      <p:ext uri="{BB962C8B-B14F-4D97-AF65-F5344CB8AC3E}">
        <p14:creationId xmlns:p14="http://schemas.microsoft.com/office/powerpoint/2010/main" val="39667660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2C09153E-0708-422D-84A9-E46F51C7C2EA}" type="datetimeFigureOut">
              <a:rPr kumimoji="1" lang="ja-JP" altLang="en-US" smtClean="0"/>
              <a:pPr/>
              <a:t>2019/3/19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7493D02-F79B-4AF3-A59B-2BDDE536D5BE}" type="slidenum">
              <a:rPr kumimoji="1" lang="ja-JP" altLang="en-US" smtClean="0"/>
              <a:pPr/>
              <a:t>‹#›</a:t>
            </a:fld>
            <a:endParaRPr kumimoji="1" lang="ja-JP" altLang="en-US"/>
          </a:p>
        </p:txBody>
      </p:sp>
    </p:spTree>
    <p:extLst>
      <p:ext uri="{BB962C8B-B14F-4D97-AF65-F5344CB8AC3E}">
        <p14:creationId xmlns:p14="http://schemas.microsoft.com/office/powerpoint/2010/main" val="35089025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2C09153E-0708-422D-84A9-E46F51C7C2EA}" type="datetimeFigureOut">
              <a:rPr kumimoji="1" lang="ja-JP" altLang="en-US" smtClean="0"/>
              <a:pPr/>
              <a:t>2019/3/19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97493D02-F79B-4AF3-A59B-2BDDE536D5BE}" type="slidenum">
              <a:rPr kumimoji="1" lang="ja-JP" altLang="en-US" smtClean="0"/>
              <a:pPr/>
              <a:t>‹#›</a:t>
            </a:fld>
            <a:endParaRPr kumimoji="1" lang="ja-JP" altLang="en-US"/>
          </a:p>
        </p:txBody>
      </p:sp>
    </p:spTree>
    <p:extLst>
      <p:ext uri="{BB962C8B-B14F-4D97-AF65-F5344CB8AC3E}">
        <p14:creationId xmlns:p14="http://schemas.microsoft.com/office/powerpoint/2010/main" val="37068508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04664" y="179513"/>
            <a:ext cx="5760640" cy="576064"/>
          </a:xfrm>
        </p:spPr>
        <p:txBody>
          <a:bodyPr/>
          <a:lstStyle/>
          <a:p>
            <a:r>
              <a:rPr kumimoji="1" lang="ja-JP" altLang="en-US" dirty="0"/>
              <a:t>マスタ タイトルの書式設定</a:t>
            </a:r>
          </a:p>
        </p:txBody>
      </p:sp>
      <p:sp>
        <p:nvSpPr>
          <p:cNvPr id="3" name="日付プレースホルダ 2"/>
          <p:cNvSpPr>
            <a:spLocks noGrp="1"/>
          </p:cNvSpPr>
          <p:nvPr>
            <p:ph type="dt" sz="half" idx="10"/>
          </p:nvPr>
        </p:nvSpPr>
        <p:spPr/>
        <p:txBody>
          <a:bodyPr/>
          <a:lstStyle/>
          <a:p>
            <a:fld id="{2C09153E-0708-422D-84A9-E46F51C7C2EA}" type="datetimeFigureOut">
              <a:rPr kumimoji="1" lang="ja-JP" altLang="en-US" smtClean="0"/>
              <a:pPr/>
              <a:t>2019/3/19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97493D02-F79B-4AF3-A59B-2BDDE536D5BE}" type="slidenum">
              <a:rPr kumimoji="1" lang="ja-JP" altLang="en-US" smtClean="0"/>
              <a:pPr/>
              <a:t>‹#›</a:t>
            </a:fld>
            <a:endParaRPr kumimoji="1" lang="ja-JP" altLang="en-US"/>
          </a:p>
        </p:txBody>
      </p:sp>
      <p:pic>
        <p:nvPicPr>
          <p:cNvPr id="6" name="Picture 1036"/>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35985" y="2627784"/>
            <a:ext cx="3514022" cy="3888432"/>
          </a:xfrm>
          <a:prstGeom prst="rect">
            <a:avLst/>
          </a:prstGeom>
          <a:noFill/>
          <a:extLst>
            <a:ext uri="{909E8E84-426E-40DD-AFC4-6F175D3DCCD1}">
              <a14:hiddenFill xmlns:a14="http://schemas.microsoft.com/office/drawing/2010/main">
                <a:solidFill>
                  <a:srgbClr val="FFFFFF"/>
                </a:solidFill>
              </a14:hiddenFill>
            </a:ext>
          </a:extLst>
        </p:spPr>
      </p:pic>
      <p:sp>
        <p:nvSpPr>
          <p:cNvPr id="7" name="コンテンツ プレースホルダー 4"/>
          <p:cNvSpPr>
            <a:spLocks noGrp="1"/>
          </p:cNvSpPr>
          <p:nvPr>
            <p:ph idx="1"/>
          </p:nvPr>
        </p:nvSpPr>
        <p:spPr>
          <a:xfrm>
            <a:off x="0" y="1043608"/>
            <a:ext cx="6858000" cy="7560840"/>
          </a:xfrm>
          <a:solidFill>
            <a:schemeClr val="bg1">
              <a:alpha val="92000"/>
            </a:schemeClr>
          </a:solidFill>
        </p:spPr>
        <p:txBody>
          <a:bodyPr spcCol="180000">
            <a:noAutofit/>
          </a:bodyPr>
          <a:lstStyle/>
          <a:p>
            <a:pPr marL="0" indent="0">
              <a:buNone/>
            </a:pPr>
            <a:endParaRPr lang="en-US" altLang="ja-JP" sz="1400" dirty="0"/>
          </a:p>
          <a:p>
            <a:pPr marL="0" indent="0">
              <a:buNone/>
            </a:pPr>
            <a:endParaRPr lang="en-US" altLang="ja-JP" sz="1400" dirty="0"/>
          </a:p>
          <a:p>
            <a:pPr marL="0" indent="0">
              <a:buNone/>
            </a:pPr>
            <a:endParaRPr lang="en-US" altLang="ja-JP" sz="1400" dirty="0"/>
          </a:p>
          <a:p>
            <a:pPr marL="0" indent="0">
              <a:buNone/>
            </a:pPr>
            <a:endParaRPr lang="en-US" altLang="ja-JP" sz="1400" dirty="0"/>
          </a:p>
          <a:p>
            <a:pPr marL="0" indent="0">
              <a:buNone/>
            </a:pPr>
            <a:endParaRPr lang="en-US" altLang="ja-JP" sz="1400" dirty="0"/>
          </a:p>
        </p:txBody>
      </p:sp>
    </p:spTree>
    <p:extLst>
      <p:ext uri="{BB962C8B-B14F-4D97-AF65-F5344CB8AC3E}">
        <p14:creationId xmlns:p14="http://schemas.microsoft.com/office/powerpoint/2010/main" val="34540904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C09153E-0708-422D-84A9-E46F51C7C2EA}" type="datetimeFigureOut">
              <a:rPr kumimoji="1" lang="ja-JP" altLang="en-US" smtClean="0"/>
              <a:pPr/>
              <a:t>2019/3/19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97493D02-F79B-4AF3-A59B-2BDDE536D5BE}" type="slidenum">
              <a:rPr kumimoji="1" lang="ja-JP" altLang="en-US" smtClean="0"/>
              <a:pPr/>
              <a:t>‹#›</a:t>
            </a:fld>
            <a:endParaRPr kumimoji="1" lang="ja-JP" altLang="en-US"/>
          </a:p>
        </p:txBody>
      </p:sp>
      <p:pic>
        <p:nvPicPr>
          <p:cNvPr id="5" name="Picture 1036"/>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35985" y="2627784"/>
            <a:ext cx="3514022" cy="3888432"/>
          </a:xfrm>
          <a:prstGeom prst="rect">
            <a:avLst/>
          </a:prstGeom>
          <a:noFill/>
          <a:extLst>
            <a:ext uri="{909E8E84-426E-40DD-AFC4-6F175D3DCCD1}">
              <a14:hiddenFill xmlns:a14="http://schemas.microsoft.com/office/drawing/2010/main">
                <a:solidFill>
                  <a:srgbClr val="FFFFFF"/>
                </a:solidFill>
              </a14:hiddenFill>
            </a:ext>
          </a:extLst>
        </p:spPr>
      </p:pic>
      <p:sp>
        <p:nvSpPr>
          <p:cNvPr id="6" name="コンテンツ プレースホルダー 4"/>
          <p:cNvSpPr>
            <a:spLocks noGrp="1"/>
          </p:cNvSpPr>
          <p:nvPr>
            <p:ph idx="1"/>
          </p:nvPr>
        </p:nvSpPr>
        <p:spPr>
          <a:xfrm>
            <a:off x="0" y="1043608"/>
            <a:ext cx="6858000" cy="7560840"/>
          </a:xfrm>
          <a:solidFill>
            <a:schemeClr val="bg1">
              <a:alpha val="92000"/>
            </a:schemeClr>
          </a:solidFill>
        </p:spPr>
        <p:txBody>
          <a:bodyPr spcCol="180000">
            <a:noAutofit/>
          </a:bodyPr>
          <a:lstStyle/>
          <a:p>
            <a:pPr marL="0" indent="0">
              <a:buNone/>
            </a:pPr>
            <a:endParaRPr lang="en-US" altLang="ja-JP" sz="1400" dirty="0"/>
          </a:p>
          <a:p>
            <a:pPr marL="0" indent="0">
              <a:buNone/>
            </a:pPr>
            <a:endParaRPr lang="en-US" altLang="ja-JP" sz="1400" dirty="0"/>
          </a:p>
          <a:p>
            <a:pPr marL="0" indent="0">
              <a:buNone/>
            </a:pPr>
            <a:endParaRPr lang="en-US" altLang="ja-JP" sz="1400" dirty="0"/>
          </a:p>
          <a:p>
            <a:pPr marL="0" indent="0">
              <a:buNone/>
            </a:pPr>
            <a:endParaRPr lang="en-US" altLang="ja-JP" sz="1400" dirty="0"/>
          </a:p>
          <a:p>
            <a:pPr marL="0" indent="0">
              <a:buNone/>
            </a:pPr>
            <a:endParaRPr lang="en-US" altLang="ja-JP" sz="1400" dirty="0"/>
          </a:p>
        </p:txBody>
      </p:sp>
    </p:spTree>
    <p:extLst>
      <p:ext uri="{BB962C8B-B14F-4D97-AF65-F5344CB8AC3E}">
        <p14:creationId xmlns:p14="http://schemas.microsoft.com/office/powerpoint/2010/main" val="442178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pic>
        <p:nvPicPr>
          <p:cNvPr id="4" name="Picture 1036"/>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35985" y="2627784"/>
            <a:ext cx="3514022" cy="3888432"/>
          </a:xfrm>
          <a:prstGeom prst="rect">
            <a:avLst/>
          </a:prstGeom>
          <a:noFill/>
          <a:extLst>
            <a:ext uri="{909E8E84-426E-40DD-AFC4-6F175D3DCCD1}">
              <a14:hiddenFill xmlns:a14="http://schemas.microsoft.com/office/drawing/2010/main">
                <a:solidFill>
                  <a:srgbClr val="FFFFFF"/>
                </a:solidFill>
              </a14:hiddenFill>
            </a:ext>
          </a:extLst>
        </p:spPr>
      </p:pic>
      <p:sp>
        <p:nvSpPr>
          <p:cNvPr id="5" name="コンテンツ プレースホルダー 4"/>
          <p:cNvSpPr>
            <a:spLocks noGrp="1"/>
          </p:cNvSpPr>
          <p:nvPr>
            <p:ph idx="10"/>
          </p:nvPr>
        </p:nvSpPr>
        <p:spPr>
          <a:xfrm>
            <a:off x="0" y="1043608"/>
            <a:ext cx="6858000" cy="7560840"/>
          </a:xfrm>
          <a:prstGeom prst="rect">
            <a:avLst/>
          </a:prstGeom>
          <a:solidFill>
            <a:schemeClr val="bg1">
              <a:alpha val="92000"/>
            </a:schemeClr>
          </a:solidFill>
        </p:spPr>
        <p:txBody>
          <a:bodyPr spcCol="180000">
            <a:noAutofit/>
          </a:bodyPr>
          <a:lstStyle/>
          <a:p>
            <a:pPr marL="0" indent="0">
              <a:buNone/>
            </a:pPr>
            <a:endParaRPr lang="en-US" altLang="ja-JP" sz="1400" dirty="0"/>
          </a:p>
          <a:p>
            <a:pPr marL="0" indent="0">
              <a:buNone/>
            </a:pPr>
            <a:endParaRPr lang="en-US" altLang="ja-JP" sz="1400" dirty="0"/>
          </a:p>
          <a:p>
            <a:pPr marL="0" indent="0">
              <a:buNone/>
            </a:pPr>
            <a:endParaRPr lang="en-US" altLang="ja-JP" sz="1400" dirty="0"/>
          </a:p>
          <a:p>
            <a:pPr marL="0" indent="0">
              <a:buNone/>
            </a:pPr>
            <a:endParaRPr lang="en-US" altLang="ja-JP" sz="1400" dirty="0"/>
          </a:p>
          <a:p>
            <a:pPr marL="0" indent="0">
              <a:buNone/>
            </a:pPr>
            <a:endParaRPr lang="en-US" altLang="ja-JP" sz="1400" dirty="0"/>
          </a:p>
        </p:txBody>
      </p:sp>
      <p:sp>
        <p:nvSpPr>
          <p:cNvPr id="2" name="タイトル 1"/>
          <p:cNvSpPr>
            <a:spLocks noGrp="1"/>
          </p:cNvSpPr>
          <p:nvPr>
            <p:ph type="title"/>
          </p:nvPr>
        </p:nvSpPr>
        <p:spPr>
          <a:xfrm>
            <a:off x="476672" y="179513"/>
            <a:ext cx="5688632" cy="576064"/>
          </a:xfrm>
        </p:spPr>
        <p:txBody>
          <a:bodyPr>
            <a:normAutofit/>
          </a:bodyPr>
          <a:lstStyle>
            <a:lvl1pPr algn="l">
              <a:defRPr sz="2000"/>
            </a:lvl1pPr>
          </a:lstStyle>
          <a:p>
            <a:r>
              <a:rPr kumimoji="1" lang="ja-JP" altLang="en-US" dirty="0"/>
              <a:t>マスタ タイトルの書式設定</a:t>
            </a:r>
          </a:p>
        </p:txBody>
      </p:sp>
      <p:sp>
        <p:nvSpPr>
          <p:cNvPr id="3" name="コンテンツ プレースホルダ 2"/>
          <p:cNvSpPr>
            <a:spLocks noGrp="1"/>
          </p:cNvSpPr>
          <p:nvPr>
            <p:ph idx="1"/>
          </p:nvPr>
        </p:nvSpPr>
        <p:spPr>
          <a:xfrm>
            <a:off x="342900" y="2133601"/>
            <a:ext cx="6172200" cy="6034617"/>
          </a:xfrm>
          <a:prstGeom prst="rect">
            <a:avLst/>
          </a:prstGeom>
        </p:spPr>
        <p:txBody>
          <a:bodyPr/>
          <a:lstStyle>
            <a:lvl1pPr>
              <a:defRPr sz="2000"/>
            </a:lvl1pPr>
            <a:lvl2pPr>
              <a:defRPr sz="1600"/>
            </a:lvl2pPr>
            <a:lvl3pPr>
              <a:defRPr sz="1400"/>
            </a:lvl3pPr>
            <a:lvl4pPr>
              <a:defRPr sz="1200"/>
            </a:lvl4pPr>
            <a:lvl5pPr>
              <a:defRPr sz="1000"/>
            </a:lvl5p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2C09153E-0708-422D-84A9-E46F51C7C2EA}" type="datetimeFigureOut">
              <a:rPr kumimoji="1" lang="ja-JP" altLang="en-US" smtClean="0"/>
              <a:pPr/>
              <a:t>2019/3/19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7493D02-F79B-4AF3-A59B-2BDDE536D5BE}" type="slidenum">
              <a:rPr kumimoji="1" lang="ja-JP" altLang="en-US" smtClean="0"/>
              <a:pPr/>
              <a:t>‹#›</a:t>
            </a:fld>
            <a:endParaRPr kumimoji="1" lang="ja-JP" altLang="en-US"/>
          </a:p>
        </p:txBody>
      </p:sp>
    </p:spTree>
    <p:extLst>
      <p:ext uri="{BB962C8B-B14F-4D97-AF65-F5344CB8AC3E}">
        <p14:creationId xmlns:p14="http://schemas.microsoft.com/office/powerpoint/2010/main" val="21668786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2C09153E-0708-422D-84A9-E46F51C7C2EA}" type="datetimeFigureOut">
              <a:rPr kumimoji="1" lang="ja-JP" altLang="en-US" smtClean="0"/>
              <a:pPr/>
              <a:t>2019/3/19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7493D02-F79B-4AF3-A59B-2BDDE536D5BE}" type="slidenum">
              <a:rPr kumimoji="1" lang="ja-JP" altLang="en-US" smtClean="0"/>
              <a:pPr/>
              <a:t>‹#›</a:t>
            </a:fld>
            <a:endParaRPr kumimoji="1" lang="ja-JP" altLang="en-US"/>
          </a:p>
        </p:txBody>
      </p:sp>
    </p:spTree>
    <p:extLst>
      <p:ext uri="{BB962C8B-B14F-4D97-AF65-F5344CB8AC3E}">
        <p14:creationId xmlns:p14="http://schemas.microsoft.com/office/powerpoint/2010/main" val="18541604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C09153E-0708-422D-84A9-E46F51C7C2EA}" type="datetimeFigureOut">
              <a:rPr kumimoji="1" lang="ja-JP" altLang="en-US" smtClean="0"/>
              <a:pPr/>
              <a:t>2019/3/19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7493D02-F79B-4AF3-A59B-2BDDE536D5BE}" type="slidenum">
              <a:rPr kumimoji="1" lang="ja-JP" altLang="en-US" smtClean="0"/>
              <a:pPr/>
              <a:t>‹#›</a:t>
            </a:fld>
            <a:endParaRPr kumimoji="1" lang="ja-JP" altLang="en-US"/>
          </a:p>
        </p:txBody>
      </p:sp>
    </p:spTree>
    <p:extLst>
      <p:ext uri="{BB962C8B-B14F-4D97-AF65-F5344CB8AC3E}">
        <p14:creationId xmlns:p14="http://schemas.microsoft.com/office/powerpoint/2010/main" val="34927379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2C09153E-0708-422D-84A9-E46F51C7C2EA}" type="datetimeFigureOut">
              <a:rPr kumimoji="1" lang="ja-JP" altLang="en-US" smtClean="0"/>
              <a:pPr/>
              <a:t>2019/3/19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7493D02-F79B-4AF3-A59B-2BDDE536D5BE}" type="slidenum">
              <a:rPr kumimoji="1" lang="ja-JP" altLang="en-US" smtClean="0"/>
              <a:pPr/>
              <a:t>‹#›</a:t>
            </a:fld>
            <a:endParaRPr kumimoji="1" lang="ja-JP" altLang="en-US"/>
          </a:p>
        </p:txBody>
      </p:sp>
    </p:spTree>
    <p:extLst>
      <p:ext uri="{BB962C8B-B14F-4D97-AF65-F5344CB8AC3E}">
        <p14:creationId xmlns:p14="http://schemas.microsoft.com/office/powerpoint/2010/main" val="210713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pic>
        <p:nvPicPr>
          <p:cNvPr id="7" name="Picture 1036"/>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35985" y="2627784"/>
            <a:ext cx="3514022" cy="3888432"/>
          </a:xfrm>
          <a:prstGeom prst="rect">
            <a:avLst/>
          </a:prstGeom>
          <a:noFill/>
          <a:extLst>
            <a:ext uri="{909E8E84-426E-40DD-AFC4-6F175D3DCCD1}">
              <a14:hiddenFill xmlns:a14="http://schemas.microsoft.com/office/drawing/2010/main">
                <a:solidFill>
                  <a:srgbClr val="FFFFFF"/>
                </a:solidFill>
              </a14:hiddenFill>
            </a:ext>
          </a:extLst>
        </p:spPr>
      </p:pic>
      <p:sp>
        <p:nvSpPr>
          <p:cNvPr id="8" name="コンテンツ プレースホルダー 4"/>
          <p:cNvSpPr>
            <a:spLocks noGrp="1"/>
          </p:cNvSpPr>
          <p:nvPr>
            <p:ph idx="13"/>
          </p:nvPr>
        </p:nvSpPr>
        <p:spPr>
          <a:xfrm>
            <a:off x="0" y="1043608"/>
            <a:ext cx="6858000" cy="7560840"/>
          </a:xfrm>
          <a:prstGeom prst="rect">
            <a:avLst/>
          </a:prstGeom>
          <a:solidFill>
            <a:schemeClr val="bg1">
              <a:alpha val="92000"/>
            </a:schemeClr>
          </a:solidFill>
        </p:spPr>
        <p:txBody>
          <a:bodyPr spcCol="180000">
            <a:noAutofit/>
          </a:bodyPr>
          <a:lstStyle/>
          <a:p>
            <a:pPr marL="0" indent="0">
              <a:buNone/>
            </a:pPr>
            <a:endParaRPr lang="en-US" altLang="ja-JP" sz="1400" dirty="0"/>
          </a:p>
          <a:p>
            <a:pPr marL="0" indent="0">
              <a:buNone/>
            </a:pPr>
            <a:endParaRPr lang="en-US" altLang="ja-JP" sz="1400" dirty="0"/>
          </a:p>
          <a:p>
            <a:pPr marL="0" indent="0">
              <a:buNone/>
            </a:pPr>
            <a:endParaRPr lang="en-US" altLang="ja-JP" sz="1400" dirty="0"/>
          </a:p>
          <a:p>
            <a:pPr marL="0" indent="0">
              <a:buNone/>
            </a:pPr>
            <a:endParaRPr lang="en-US" altLang="ja-JP" sz="1400" dirty="0"/>
          </a:p>
          <a:p>
            <a:pPr marL="0" indent="0">
              <a:buNone/>
            </a:pPr>
            <a:endParaRPr lang="en-US" altLang="ja-JP" sz="1400" dirty="0"/>
          </a:p>
        </p:txBody>
      </p:sp>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3875618"/>
            <a:ext cx="5829300" cy="2000249"/>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2C09153E-0708-422D-84A9-E46F51C7C2EA}" type="datetimeFigureOut">
              <a:rPr kumimoji="1" lang="ja-JP" altLang="en-US" smtClean="0"/>
              <a:pPr/>
              <a:t>2019/3/19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7493D02-F79B-4AF3-A59B-2BDDE536D5BE}"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42900" y="2133601"/>
            <a:ext cx="3028950" cy="603461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486150" y="2133601"/>
            <a:ext cx="3028950" cy="603461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2C09153E-0708-422D-84A9-E46F51C7C2EA}" type="datetimeFigureOut">
              <a:rPr kumimoji="1" lang="ja-JP" altLang="en-US" smtClean="0"/>
              <a:pPr/>
              <a:t>2019/3/19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7493D02-F79B-4AF3-A59B-2BDDE536D5BE}"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046817"/>
            <a:ext cx="3030141" cy="85301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2899833"/>
            <a:ext cx="3030141" cy="5268384"/>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69" y="2046817"/>
            <a:ext cx="3031331" cy="85301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69" y="2899833"/>
            <a:ext cx="3031331" cy="5268384"/>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2C09153E-0708-422D-84A9-E46F51C7C2EA}" type="datetimeFigureOut">
              <a:rPr kumimoji="1" lang="ja-JP" altLang="en-US" smtClean="0"/>
              <a:pPr/>
              <a:t>2019/3/19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97493D02-F79B-4AF3-A59B-2BDDE536D5BE}"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04664" y="179513"/>
            <a:ext cx="5760640" cy="576064"/>
          </a:xfrm>
        </p:spPr>
        <p:txBody>
          <a:bodyPr/>
          <a:lstStyle/>
          <a:p>
            <a:r>
              <a:rPr kumimoji="1" lang="ja-JP" altLang="en-US" dirty="0"/>
              <a:t>マスタ タイトルの書式設定</a:t>
            </a:r>
          </a:p>
        </p:txBody>
      </p:sp>
      <p:sp>
        <p:nvSpPr>
          <p:cNvPr id="3" name="日付プレースホルダ 2"/>
          <p:cNvSpPr>
            <a:spLocks noGrp="1"/>
          </p:cNvSpPr>
          <p:nvPr>
            <p:ph type="dt" sz="half" idx="10"/>
          </p:nvPr>
        </p:nvSpPr>
        <p:spPr/>
        <p:txBody>
          <a:bodyPr/>
          <a:lstStyle/>
          <a:p>
            <a:fld id="{2C09153E-0708-422D-84A9-E46F51C7C2EA}" type="datetimeFigureOut">
              <a:rPr kumimoji="1" lang="ja-JP" altLang="en-US" smtClean="0"/>
              <a:pPr/>
              <a:t>2019/3/19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97493D02-F79B-4AF3-A59B-2BDDE536D5BE}" type="slidenum">
              <a:rPr kumimoji="1" lang="ja-JP" altLang="en-US" smtClean="0"/>
              <a:pPr/>
              <a:t>‹#›</a:t>
            </a:fld>
            <a:endParaRPr kumimoji="1" lang="ja-JP" altLang="en-US"/>
          </a:p>
        </p:txBody>
      </p:sp>
      <p:pic>
        <p:nvPicPr>
          <p:cNvPr id="6" name="Picture 1036"/>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35985" y="2627784"/>
            <a:ext cx="3514022" cy="3888432"/>
          </a:xfrm>
          <a:prstGeom prst="rect">
            <a:avLst/>
          </a:prstGeom>
          <a:noFill/>
          <a:extLst>
            <a:ext uri="{909E8E84-426E-40DD-AFC4-6F175D3DCCD1}">
              <a14:hiddenFill xmlns:a14="http://schemas.microsoft.com/office/drawing/2010/main">
                <a:solidFill>
                  <a:srgbClr val="FFFFFF"/>
                </a:solidFill>
              </a14:hiddenFill>
            </a:ext>
          </a:extLst>
        </p:spPr>
      </p:pic>
      <p:sp>
        <p:nvSpPr>
          <p:cNvPr id="7" name="コンテンツ プレースホルダー 4"/>
          <p:cNvSpPr>
            <a:spLocks noGrp="1"/>
          </p:cNvSpPr>
          <p:nvPr>
            <p:ph idx="1"/>
          </p:nvPr>
        </p:nvSpPr>
        <p:spPr>
          <a:xfrm>
            <a:off x="0" y="1043608"/>
            <a:ext cx="6858000" cy="7560840"/>
          </a:xfrm>
          <a:prstGeom prst="rect">
            <a:avLst/>
          </a:prstGeom>
          <a:solidFill>
            <a:schemeClr val="bg1">
              <a:alpha val="92000"/>
            </a:schemeClr>
          </a:solidFill>
        </p:spPr>
        <p:txBody>
          <a:bodyPr spcCol="180000">
            <a:noAutofit/>
          </a:bodyPr>
          <a:lstStyle/>
          <a:p>
            <a:pPr marL="0" indent="0">
              <a:buNone/>
            </a:pPr>
            <a:endParaRPr lang="en-US" altLang="ja-JP" sz="1400" dirty="0"/>
          </a:p>
          <a:p>
            <a:pPr marL="0" indent="0">
              <a:buNone/>
            </a:pPr>
            <a:endParaRPr lang="en-US" altLang="ja-JP" sz="1400" dirty="0"/>
          </a:p>
          <a:p>
            <a:pPr marL="0" indent="0">
              <a:buNone/>
            </a:pPr>
            <a:endParaRPr lang="en-US" altLang="ja-JP" sz="1400" dirty="0"/>
          </a:p>
          <a:p>
            <a:pPr marL="0" indent="0">
              <a:buNone/>
            </a:pPr>
            <a:endParaRPr lang="en-US" altLang="ja-JP" sz="1400" dirty="0"/>
          </a:p>
          <a:p>
            <a:pPr marL="0" indent="0">
              <a:buNone/>
            </a:pPr>
            <a:endParaRPr lang="en-US" altLang="ja-JP" sz="140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C09153E-0708-422D-84A9-E46F51C7C2EA}" type="datetimeFigureOut">
              <a:rPr kumimoji="1" lang="ja-JP" altLang="en-US" smtClean="0"/>
              <a:pPr/>
              <a:t>2019/3/19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97493D02-F79B-4AF3-A59B-2BDDE536D5BE}" type="slidenum">
              <a:rPr kumimoji="1" lang="ja-JP" altLang="en-US" smtClean="0"/>
              <a:pPr/>
              <a:t>‹#›</a:t>
            </a:fld>
            <a:endParaRPr kumimoji="1" lang="ja-JP" altLang="en-US"/>
          </a:p>
        </p:txBody>
      </p:sp>
      <p:pic>
        <p:nvPicPr>
          <p:cNvPr id="5" name="Picture 1036"/>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635985" y="2627784"/>
            <a:ext cx="3514022" cy="3888432"/>
          </a:xfrm>
          <a:prstGeom prst="rect">
            <a:avLst/>
          </a:prstGeom>
          <a:noFill/>
          <a:extLst>
            <a:ext uri="{909E8E84-426E-40DD-AFC4-6F175D3DCCD1}">
              <a14:hiddenFill xmlns:a14="http://schemas.microsoft.com/office/drawing/2010/main">
                <a:solidFill>
                  <a:srgbClr val="FFFFFF"/>
                </a:solidFill>
              </a14:hiddenFill>
            </a:ext>
          </a:extLst>
        </p:spPr>
      </p:pic>
      <p:sp>
        <p:nvSpPr>
          <p:cNvPr id="6" name="コンテンツ プレースホルダー 4"/>
          <p:cNvSpPr>
            <a:spLocks noGrp="1"/>
          </p:cNvSpPr>
          <p:nvPr>
            <p:ph idx="1"/>
          </p:nvPr>
        </p:nvSpPr>
        <p:spPr>
          <a:xfrm>
            <a:off x="0" y="1043608"/>
            <a:ext cx="6858000" cy="7560840"/>
          </a:xfrm>
          <a:prstGeom prst="rect">
            <a:avLst/>
          </a:prstGeom>
          <a:solidFill>
            <a:schemeClr val="bg1">
              <a:alpha val="92000"/>
            </a:schemeClr>
          </a:solidFill>
        </p:spPr>
        <p:txBody>
          <a:bodyPr spcCol="180000">
            <a:noAutofit/>
          </a:bodyPr>
          <a:lstStyle/>
          <a:p>
            <a:pPr marL="0" indent="0">
              <a:buNone/>
            </a:pPr>
            <a:endParaRPr lang="en-US" altLang="ja-JP" sz="1400" dirty="0"/>
          </a:p>
          <a:p>
            <a:pPr marL="0" indent="0">
              <a:buNone/>
            </a:pPr>
            <a:endParaRPr lang="en-US" altLang="ja-JP" sz="1400" dirty="0"/>
          </a:p>
          <a:p>
            <a:pPr marL="0" indent="0">
              <a:buNone/>
            </a:pPr>
            <a:endParaRPr lang="en-US" altLang="ja-JP" sz="1400" dirty="0"/>
          </a:p>
          <a:p>
            <a:pPr marL="0" indent="0">
              <a:buNone/>
            </a:pPr>
            <a:endParaRPr lang="en-US" altLang="ja-JP" sz="1400" dirty="0"/>
          </a:p>
          <a:p>
            <a:pPr marL="0" indent="0">
              <a:buNone/>
            </a:pPr>
            <a:endParaRPr lang="en-US" altLang="ja-JP" sz="1400"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7" y="364067"/>
            <a:ext cx="3833813" cy="7804151"/>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0" y="1913467"/>
            <a:ext cx="2256235" cy="6254751"/>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2C09153E-0708-422D-84A9-E46F51C7C2EA}" type="datetimeFigureOut">
              <a:rPr kumimoji="1" lang="ja-JP" altLang="en-US" smtClean="0"/>
              <a:pPr/>
              <a:t>2019/3/19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7493D02-F79B-4AF3-A59B-2BDDE536D5BE}"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17033"/>
            <a:ext cx="4114800" cy="5486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2C09153E-0708-422D-84A9-E46F51C7C2EA}" type="datetimeFigureOut">
              <a:rPr kumimoji="1" lang="ja-JP" altLang="en-US" smtClean="0"/>
              <a:pPr/>
              <a:t>2019/3/19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7493D02-F79B-4AF3-A59B-2BDDE536D5BE}"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04664" y="179512"/>
            <a:ext cx="5760640" cy="653421"/>
          </a:xfrm>
          <a:prstGeom prst="rect">
            <a:avLst/>
          </a:prstGeom>
        </p:spPr>
        <p:txBody>
          <a:bodyPr vert="horz" lIns="91440" tIns="45720" rIns="91440" bIns="45720" rtlCol="0" anchor="ctr">
            <a:normAutofit/>
          </a:bodyPr>
          <a:lstStyle/>
          <a:p>
            <a:r>
              <a:rPr kumimoji="1" lang="ja-JP" altLang="en-US" dirty="0"/>
              <a:t>マスタ タイトルの書式設定</a:t>
            </a:r>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C09153E-0708-422D-84A9-E46F51C7C2EA}" type="datetimeFigureOut">
              <a:rPr kumimoji="1" lang="ja-JP" altLang="en-US" smtClean="0"/>
              <a:pPr/>
              <a:t>2019/3/19</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4" name="正方形/長方形 13"/>
          <p:cNvSpPr/>
          <p:nvPr userDrawn="1"/>
        </p:nvSpPr>
        <p:spPr>
          <a:xfrm flipV="1">
            <a:off x="-27384" y="8892480"/>
            <a:ext cx="6885384" cy="27950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userDrawn="1"/>
        </p:nvSpPr>
        <p:spPr>
          <a:xfrm>
            <a:off x="-27384" y="8700460"/>
            <a:ext cx="6885384" cy="21854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userDrawn="1"/>
        </p:nvSpPr>
        <p:spPr>
          <a:xfrm>
            <a:off x="0" y="755576"/>
            <a:ext cx="6858000" cy="21602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Picture 1036"/>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6237312" y="179512"/>
            <a:ext cx="520596" cy="576064"/>
          </a:xfrm>
          <a:prstGeom prst="rect">
            <a:avLst/>
          </a:prstGeom>
          <a:noFill/>
          <a:extLst>
            <a:ext uri="{909E8E84-426E-40DD-AFC4-6F175D3DCCD1}">
              <a14:hiddenFill xmlns:a14="http://schemas.microsoft.com/office/drawing/2010/main">
                <a:solidFill>
                  <a:srgbClr val="FFFFFF"/>
                </a:solidFill>
              </a14:hiddenFill>
            </a:ext>
          </a:extLst>
        </p:spPr>
      </p:pic>
      <p:sp>
        <p:nvSpPr>
          <p:cNvPr id="11" name="正方形/長方形 10"/>
          <p:cNvSpPr/>
          <p:nvPr userDrawn="1"/>
        </p:nvSpPr>
        <p:spPr>
          <a:xfrm>
            <a:off x="0" y="-36512"/>
            <a:ext cx="6858000" cy="21602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3" name="Picture 1036"/>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1635985" y="2627784"/>
            <a:ext cx="3514022" cy="3888432"/>
          </a:xfrm>
          <a:prstGeom prst="rect">
            <a:avLst/>
          </a:prstGeom>
          <a:noFill/>
          <a:extLst>
            <a:ext uri="{909E8E84-426E-40DD-AFC4-6F175D3DCCD1}">
              <a14:hiddenFill xmlns:a14="http://schemas.microsoft.com/office/drawing/2010/main">
                <a:solidFill>
                  <a:srgbClr val="FFFFFF"/>
                </a:solidFill>
              </a14:hiddenFill>
            </a:ext>
          </a:extLst>
        </p:spPr>
      </p:pic>
      <p:sp>
        <p:nvSpPr>
          <p:cNvPr id="16" name="コンテンツ プレースホルダー 4"/>
          <p:cNvSpPr txBox="1">
            <a:spLocks/>
          </p:cNvSpPr>
          <p:nvPr userDrawn="1"/>
        </p:nvSpPr>
        <p:spPr>
          <a:xfrm>
            <a:off x="25447" y="1043610"/>
            <a:ext cx="6858000" cy="7560840"/>
          </a:xfrm>
          <a:prstGeom prst="rect">
            <a:avLst/>
          </a:prstGeom>
          <a:solidFill>
            <a:schemeClr val="bg1">
              <a:alpha val="92000"/>
            </a:schemeClr>
          </a:solidFill>
        </p:spPr>
        <p:txBody>
          <a:bodyPr spcCol="180000">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eiryo UI" pitchFamily="50" charset="-128"/>
                <a:ea typeface="Meiryo UI" pitchFamily="50" charset="-128"/>
                <a:cs typeface="Meiryo UI" pitchFamily="50" charset="-128"/>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eiryo UI" pitchFamily="50" charset="-128"/>
                <a:ea typeface="Meiryo UI" pitchFamily="50" charset="-128"/>
                <a:cs typeface="Meiryo UI" pitchFamily="50" charset="-128"/>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eiryo UI" pitchFamily="50" charset="-128"/>
                <a:ea typeface="Meiryo UI" pitchFamily="50" charset="-128"/>
                <a:cs typeface="Meiryo UI"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itchFamily="50" charset="-128"/>
                <a:ea typeface="Meiryo UI" pitchFamily="50" charset="-128"/>
                <a:cs typeface="Meiryo UI"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itchFamily="50" charset="-128"/>
                <a:ea typeface="Meiryo UI" pitchFamily="50" charset="-128"/>
                <a:cs typeface="Meiryo UI"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Arial" pitchFamily="34" charset="0"/>
              <a:buNone/>
            </a:pPr>
            <a:endParaRPr lang="en-US" altLang="ja-JP" sz="1400"/>
          </a:p>
          <a:p>
            <a:pPr marL="0" indent="0">
              <a:buFont typeface="Arial" pitchFamily="34" charset="0"/>
              <a:buNone/>
            </a:pPr>
            <a:endParaRPr lang="en-US" altLang="ja-JP" sz="1400"/>
          </a:p>
          <a:p>
            <a:pPr marL="0" indent="0">
              <a:buFont typeface="Arial" pitchFamily="34" charset="0"/>
              <a:buNone/>
            </a:pPr>
            <a:endParaRPr lang="en-US" altLang="ja-JP" sz="1400"/>
          </a:p>
          <a:p>
            <a:pPr marL="0" indent="0">
              <a:buFont typeface="Arial" pitchFamily="34" charset="0"/>
              <a:buNone/>
            </a:pPr>
            <a:endParaRPr lang="en-US" altLang="ja-JP" sz="1400"/>
          </a:p>
          <a:p>
            <a:pPr marL="0" indent="0">
              <a:buFont typeface="Arial" pitchFamily="34" charset="0"/>
              <a:buNone/>
            </a:pPr>
            <a:endParaRPr lang="en-US" altLang="ja-JP" sz="1400" dirty="0"/>
          </a:p>
        </p:txBody>
      </p:sp>
      <p:sp>
        <p:nvSpPr>
          <p:cNvPr id="6" name="スライド番号プレースホルダ 5"/>
          <p:cNvSpPr>
            <a:spLocks noGrp="1"/>
          </p:cNvSpPr>
          <p:nvPr>
            <p:ph type="sldNum" sz="quarter" idx="4"/>
          </p:nvPr>
        </p:nvSpPr>
        <p:spPr>
          <a:xfrm>
            <a:off x="6093296" y="8407382"/>
            <a:ext cx="792088" cy="341082"/>
          </a:xfrm>
          <a:prstGeom prst="rect">
            <a:avLst/>
          </a:prstGeom>
          <a:solidFill>
            <a:srgbClr val="002060"/>
          </a:solidFill>
        </p:spPr>
        <p:txBody>
          <a:bodyPr vert="horz" lIns="91440" tIns="45720" rIns="91440" bIns="45720" rtlCol="0" anchor="ctr"/>
          <a:lstStyle>
            <a:lvl1pPr algn="r">
              <a:defRPr sz="1200">
                <a:solidFill>
                  <a:schemeClr val="bg1"/>
                </a:solidFill>
              </a:defRPr>
            </a:lvl1pPr>
          </a:lstStyle>
          <a:p>
            <a:pPr algn="ctr"/>
            <a:r>
              <a:rPr lang="ja-JP" altLang="en-US" dirty="0"/>
              <a:t>１</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txStyles>
    <p:titleStyle>
      <a:lvl1pPr algn="l" defTabSz="914400" rtl="0" eaLnBrk="1" latinLnBrk="0" hangingPunct="1">
        <a:spcBef>
          <a:spcPct val="0"/>
        </a:spcBef>
        <a:buNone/>
        <a:defRPr kumimoji="1" sz="2200" kern="1200">
          <a:solidFill>
            <a:schemeClr val="tx1"/>
          </a:solidFill>
          <a:latin typeface="Meiryo UI" pitchFamily="50" charset="-128"/>
          <a:ea typeface="Meiryo UI" pitchFamily="50" charset="-128"/>
          <a:cs typeface="Meiryo UI" pitchFamily="50" charset="-128"/>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eiryo UI" pitchFamily="50" charset="-128"/>
          <a:ea typeface="Meiryo UI" pitchFamily="50" charset="-128"/>
          <a:cs typeface="Meiryo UI" pitchFamily="50" charset="-128"/>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eiryo UI" pitchFamily="50" charset="-128"/>
          <a:ea typeface="Meiryo UI" pitchFamily="50" charset="-128"/>
          <a:cs typeface="Meiryo UI" pitchFamily="50" charset="-128"/>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eiryo UI" pitchFamily="50" charset="-128"/>
          <a:ea typeface="Meiryo UI" pitchFamily="50" charset="-128"/>
          <a:cs typeface="Meiryo UI"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itchFamily="50" charset="-128"/>
          <a:ea typeface="Meiryo UI" pitchFamily="50" charset="-128"/>
          <a:cs typeface="Meiryo UI"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itchFamily="50" charset="-128"/>
          <a:ea typeface="Meiryo UI" pitchFamily="50" charset="-128"/>
          <a:cs typeface="Meiryo UI"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04664" y="179512"/>
            <a:ext cx="5760640" cy="653421"/>
          </a:xfrm>
          <a:prstGeom prst="rect">
            <a:avLst/>
          </a:prstGeom>
        </p:spPr>
        <p:txBody>
          <a:bodyPr vert="horz" lIns="91440" tIns="45720" rIns="91440" bIns="45720" rtlCol="0" anchor="ctr">
            <a:normAutofit/>
          </a:bodyPr>
          <a:lstStyle/>
          <a:p>
            <a:r>
              <a:rPr kumimoji="1" lang="ja-JP" altLang="en-US" dirty="0"/>
              <a:t>マスタ タイトルの書式設定</a:t>
            </a:r>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C09153E-0708-422D-84A9-E46F51C7C2EA}" type="datetimeFigureOut">
              <a:rPr kumimoji="1" lang="ja-JP" altLang="en-US" smtClean="0"/>
              <a:pPr/>
              <a:t>2019/3/19</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7493D02-F79B-4AF3-A59B-2BDDE536D5BE}" type="slidenum">
              <a:rPr kumimoji="1" lang="ja-JP" altLang="en-US" smtClean="0"/>
              <a:pPr/>
              <a:t>‹#›</a:t>
            </a:fld>
            <a:endParaRPr kumimoji="1" lang="ja-JP" altLang="en-US"/>
          </a:p>
        </p:txBody>
      </p:sp>
      <p:sp>
        <p:nvSpPr>
          <p:cNvPr id="14" name="正方形/長方形 13"/>
          <p:cNvSpPr/>
          <p:nvPr userDrawn="1"/>
        </p:nvSpPr>
        <p:spPr>
          <a:xfrm flipV="1">
            <a:off x="-27384" y="8892480"/>
            <a:ext cx="6885384" cy="27950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userDrawn="1"/>
        </p:nvSpPr>
        <p:spPr>
          <a:xfrm>
            <a:off x="-27384" y="8700460"/>
            <a:ext cx="6885384" cy="21854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userDrawn="1"/>
        </p:nvSpPr>
        <p:spPr>
          <a:xfrm>
            <a:off x="0" y="755576"/>
            <a:ext cx="6858000" cy="21602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Picture 1036"/>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237312" y="179512"/>
            <a:ext cx="520596" cy="576064"/>
          </a:xfrm>
          <a:prstGeom prst="rect">
            <a:avLst/>
          </a:prstGeom>
          <a:noFill/>
          <a:extLst>
            <a:ext uri="{909E8E84-426E-40DD-AFC4-6F175D3DCCD1}">
              <a14:hiddenFill xmlns:a14="http://schemas.microsoft.com/office/drawing/2010/main">
                <a:solidFill>
                  <a:srgbClr val="FFFFFF"/>
                </a:solidFill>
              </a14:hiddenFill>
            </a:ext>
          </a:extLst>
        </p:spPr>
      </p:pic>
      <p:sp>
        <p:nvSpPr>
          <p:cNvPr id="11" name="正方形/長方形 10"/>
          <p:cNvSpPr/>
          <p:nvPr userDrawn="1"/>
        </p:nvSpPr>
        <p:spPr>
          <a:xfrm>
            <a:off x="0" y="-36512"/>
            <a:ext cx="6858000" cy="21602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878598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kumimoji="1" sz="2200" kern="1200">
          <a:solidFill>
            <a:schemeClr val="tx1"/>
          </a:solidFill>
          <a:latin typeface="Meiryo UI" pitchFamily="50" charset="-128"/>
          <a:ea typeface="Meiryo UI" pitchFamily="50" charset="-128"/>
          <a:cs typeface="Meiryo UI" pitchFamily="50" charset="-128"/>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eiryo UI" pitchFamily="50" charset="-128"/>
          <a:ea typeface="Meiryo UI" pitchFamily="50" charset="-128"/>
          <a:cs typeface="Meiryo UI" pitchFamily="50" charset="-128"/>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eiryo UI" pitchFamily="50" charset="-128"/>
          <a:ea typeface="Meiryo UI" pitchFamily="50" charset="-128"/>
          <a:cs typeface="Meiryo UI" pitchFamily="50" charset="-128"/>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eiryo UI" pitchFamily="50" charset="-128"/>
          <a:ea typeface="Meiryo UI" pitchFamily="50" charset="-128"/>
          <a:cs typeface="Meiryo UI"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itchFamily="50" charset="-128"/>
          <a:ea typeface="Meiryo UI" pitchFamily="50" charset="-128"/>
          <a:cs typeface="Meiryo UI"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itchFamily="50" charset="-128"/>
          <a:ea typeface="Meiryo UI" pitchFamily="50" charset="-128"/>
          <a:cs typeface="Meiryo UI"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s://www.jrfu-coach.com/" TargetMode="Externa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40" name="Picture 16" descr="R2014DSC_072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1403648"/>
            <a:ext cx="6891231" cy="460851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9" name="タイトル 8"/>
          <p:cNvSpPr>
            <a:spLocks noGrp="1"/>
          </p:cNvSpPr>
          <p:nvPr>
            <p:ph type="ctrTitle"/>
          </p:nvPr>
        </p:nvSpPr>
        <p:spPr>
          <a:xfrm>
            <a:off x="0" y="3859189"/>
            <a:ext cx="6858000" cy="1960033"/>
          </a:xfrm>
          <a:noFill/>
        </p:spPr>
        <p:txBody>
          <a:bodyPr>
            <a:normAutofit/>
          </a:bodyPr>
          <a:lstStyle/>
          <a:p>
            <a:pPr algn="ctr"/>
            <a:r>
              <a:rPr kumimoji="1" lang="ja-JP" altLang="en-US" sz="2800" b="1" dirty="0">
                <a:solidFill>
                  <a:schemeClr val="bg1"/>
                </a:solidFill>
              </a:rPr>
              <a:t>鎌倉ラグビースクール</a:t>
            </a:r>
            <a:br>
              <a:rPr lang="en-US" altLang="ja-JP" sz="4000" b="1" dirty="0">
                <a:solidFill>
                  <a:schemeClr val="bg1"/>
                </a:solidFill>
              </a:rPr>
            </a:br>
            <a:r>
              <a:rPr lang="ja-JP" altLang="en-US" sz="4000" b="1" dirty="0">
                <a:solidFill>
                  <a:schemeClr val="bg1"/>
                </a:solidFill>
              </a:rPr>
              <a:t>安全運営方針</a:t>
            </a:r>
            <a:br>
              <a:rPr lang="en-US" altLang="ja-JP" sz="4000" b="1" dirty="0">
                <a:solidFill>
                  <a:schemeClr val="bg1"/>
                </a:solidFill>
              </a:rPr>
            </a:br>
            <a:r>
              <a:rPr lang="en-US" altLang="ja-JP" sz="1800" dirty="0">
                <a:solidFill>
                  <a:schemeClr val="bg1"/>
                </a:solidFill>
              </a:rPr>
              <a:t>ver.1.1</a:t>
            </a:r>
            <a:endParaRPr kumimoji="1" lang="ja-JP" altLang="en-US" sz="1800" dirty="0">
              <a:solidFill>
                <a:schemeClr val="bg1"/>
              </a:solidFill>
            </a:endParaRPr>
          </a:p>
        </p:txBody>
      </p:sp>
      <p:pic>
        <p:nvPicPr>
          <p:cNvPr id="11" name="Picture 103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05120" y="6227834"/>
            <a:ext cx="1587350" cy="1756478"/>
          </a:xfrm>
          <a:prstGeom prst="rect">
            <a:avLst/>
          </a:prstGeom>
          <a:noFill/>
          <a:extLst>
            <a:ext uri="{909E8E84-426E-40DD-AFC4-6F175D3DCCD1}">
              <a14:hiddenFill xmlns:a14="http://schemas.microsoft.com/office/drawing/2010/main">
                <a:solidFill>
                  <a:srgbClr val="FFFFFF"/>
                </a:solidFill>
              </a14:hiddenFill>
            </a:ext>
          </a:extLst>
        </p:spPr>
      </p:pic>
      <p:sp>
        <p:nvSpPr>
          <p:cNvPr id="8" name="テキスト ボックス 7"/>
          <p:cNvSpPr txBox="1"/>
          <p:nvPr/>
        </p:nvSpPr>
        <p:spPr>
          <a:xfrm>
            <a:off x="2605120" y="8100392"/>
            <a:ext cx="1587350" cy="307777"/>
          </a:xfrm>
          <a:prstGeom prst="rect">
            <a:avLst/>
          </a:prstGeom>
          <a:noFill/>
        </p:spPr>
        <p:txBody>
          <a:bodyPr wrap="square" rtlCol="0">
            <a:spAutoFit/>
          </a:bodyPr>
          <a:lstStyle/>
          <a:p>
            <a:pPr algn="ctr"/>
            <a:r>
              <a:rPr kumimoji="1" lang="en-US" altLang="ja-JP" sz="1400" dirty="0"/>
              <a:t>2019</a:t>
            </a:r>
            <a:r>
              <a:rPr kumimoji="1" lang="ja-JP" altLang="en-US" sz="1400"/>
              <a:t>年</a:t>
            </a:r>
            <a:r>
              <a:rPr lang="en-US" altLang="ja-JP" sz="1400" dirty="0"/>
              <a:t>3</a:t>
            </a:r>
            <a:r>
              <a:rPr kumimoji="1" lang="ja-JP" altLang="en-US" sz="1400"/>
              <a:t>月</a:t>
            </a:r>
            <a:r>
              <a:rPr kumimoji="1" lang="en-US" altLang="ja-JP" sz="1400" dirty="0"/>
              <a:t>20</a:t>
            </a:r>
            <a:r>
              <a:rPr kumimoji="1" lang="ja-JP" altLang="en-US" sz="1400"/>
              <a:t>日</a:t>
            </a:r>
            <a:endParaRPr kumimoji="1" lang="ja-JP" altLang="en-US" sz="1400" dirty="0"/>
          </a:p>
        </p:txBody>
      </p:sp>
    </p:spTree>
    <p:extLst>
      <p:ext uri="{BB962C8B-B14F-4D97-AF65-F5344CB8AC3E}">
        <p14:creationId xmlns:p14="http://schemas.microsoft.com/office/powerpoint/2010/main" val="445131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5"/>
          <p:cNvSpPr>
            <a:spLocks noGrp="1"/>
          </p:cNvSpPr>
          <p:nvPr>
            <p:ph type="ctrTitle"/>
          </p:nvPr>
        </p:nvSpPr>
        <p:spPr>
          <a:xfrm>
            <a:off x="548680" y="179512"/>
            <a:ext cx="5688632" cy="576064"/>
          </a:xfrm>
        </p:spPr>
        <p:txBody>
          <a:bodyPr>
            <a:normAutofit/>
          </a:bodyPr>
          <a:lstStyle/>
          <a:p>
            <a:r>
              <a:rPr lang="ja-JP" altLang="en-US" sz="2400" dirty="0"/>
              <a:t>行動指針　</a:t>
            </a:r>
            <a:r>
              <a:rPr lang="en-US" altLang="ja-JP" sz="1800" dirty="0"/>
              <a:t>-</a:t>
            </a:r>
            <a:r>
              <a:rPr lang="ja-JP" altLang="en-US" sz="1800" dirty="0"/>
              <a:t>怪我・重症事故を起こさないために</a:t>
            </a:r>
            <a:r>
              <a:rPr lang="en-US" altLang="ja-JP" sz="1800" dirty="0"/>
              <a:t>-</a:t>
            </a:r>
            <a:endParaRPr kumimoji="1" lang="ja-JP" altLang="en-US" sz="1800" dirty="0"/>
          </a:p>
        </p:txBody>
      </p:sp>
      <p:sp>
        <p:nvSpPr>
          <p:cNvPr id="10" name="正方形/長方形 9"/>
          <p:cNvSpPr/>
          <p:nvPr/>
        </p:nvSpPr>
        <p:spPr>
          <a:xfrm>
            <a:off x="548680" y="1331640"/>
            <a:ext cx="5726555" cy="707886"/>
          </a:xfrm>
          <a:prstGeom prst="rect">
            <a:avLst/>
          </a:prstGeom>
        </p:spPr>
        <p:txBody>
          <a:bodyPr wrap="square">
            <a:spAutoFit/>
          </a:bodyPr>
          <a:lstStyle/>
          <a:p>
            <a:pPr lvl="0"/>
            <a:r>
              <a:rPr lang="ja-JP" altLang="ja-JP" sz="1600" b="1" dirty="0">
                <a:latin typeface="Meiryo UI" panose="020B0604030504040204" pitchFamily="50" charset="-128"/>
                <a:ea typeface="Meiryo UI" panose="020B0604030504040204" pitchFamily="50" charset="-128"/>
              </a:rPr>
              <a:t>怪我・事故を</a:t>
            </a:r>
            <a:r>
              <a:rPr lang="ja-JP" altLang="ja-JP" sz="1600" b="1">
                <a:latin typeface="Meiryo UI" panose="020B0604030504040204" pitchFamily="50" charset="-128"/>
                <a:ea typeface="Meiryo UI" panose="020B0604030504040204" pitchFamily="50" charset="-128"/>
              </a:rPr>
              <a:t>起こさないため</a:t>
            </a:r>
            <a:r>
              <a:rPr lang="ja-JP" altLang="en-US" sz="1600" b="1">
                <a:latin typeface="Meiryo UI" panose="020B0604030504040204" pitchFamily="50" charset="-128"/>
                <a:ea typeface="Meiryo UI" panose="020B0604030504040204" pitchFamily="50" charset="-128"/>
              </a:rPr>
              <a:t>のスクール内運営</a:t>
            </a:r>
            <a:endParaRPr lang="ja-JP" altLang="ja-JP" sz="1600" b="1" dirty="0">
              <a:latin typeface="Meiryo UI" panose="020B0604030504040204" pitchFamily="50" charset="-128"/>
              <a:ea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endParaRPr>
          </a:p>
          <a:p>
            <a:pPr marL="400050" indent="-400050"/>
            <a:r>
              <a:rPr lang="en-US" altLang="ja-JP" sz="1400" dirty="0">
                <a:latin typeface="Meiryo UI" panose="020B0604030504040204" pitchFamily="50" charset="-128"/>
                <a:ea typeface="Meiryo UI" panose="020B0604030504040204" pitchFamily="50" charset="-128"/>
              </a:rPr>
              <a:t>ⅱ</a:t>
            </a:r>
            <a:r>
              <a:rPr lang="ja-JP" altLang="en-US" sz="1400" dirty="0">
                <a:latin typeface="Meiryo UI" panose="020B0604030504040204" pitchFamily="50" charset="-128"/>
                <a:ea typeface="Meiryo UI" panose="020B0604030504040204" pitchFamily="50" charset="-128"/>
              </a:rPr>
              <a:t>）　</a:t>
            </a:r>
            <a:r>
              <a:rPr lang="ja-JP" altLang="ja-JP" sz="1400" dirty="0">
                <a:latin typeface="Meiryo UI" panose="020B0604030504040204" pitchFamily="50" charset="-128"/>
                <a:ea typeface="Meiryo UI" panose="020B0604030504040204" pitchFamily="50" charset="-128"/>
              </a:rPr>
              <a:t>練習時コーチングについて</a:t>
            </a:r>
            <a:endParaRPr lang="en-US" altLang="ja-JP" sz="1400" dirty="0">
              <a:latin typeface="Meiryo UI" panose="020B0604030504040204" pitchFamily="50" charset="-128"/>
              <a:ea typeface="Meiryo UI" panose="020B0604030504040204" pitchFamily="50" charset="-128"/>
            </a:endParaRPr>
          </a:p>
        </p:txBody>
      </p:sp>
      <p:pic>
        <p:nvPicPr>
          <p:cNvPr id="2050" name="Picture 2"/>
          <p:cNvPicPr>
            <a:picLocks noChangeAspect="1" noChangeArrowheads="1"/>
          </p:cNvPicPr>
          <p:nvPr/>
        </p:nvPicPr>
        <p:blipFill>
          <a:blip r:embed="rId2" cstate="print"/>
          <a:srcRect/>
          <a:stretch>
            <a:fillRect/>
          </a:stretch>
        </p:blipFill>
        <p:spPr bwMode="auto">
          <a:xfrm>
            <a:off x="5116463" y="4139952"/>
            <a:ext cx="1120849" cy="1512168"/>
          </a:xfrm>
          <a:prstGeom prst="rect">
            <a:avLst/>
          </a:prstGeom>
          <a:noFill/>
          <a:ln w="9525">
            <a:noFill/>
            <a:miter lim="800000"/>
            <a:headEnd/>
            <a:tailEnd/>
          </a:ln>
        </p:spPr>
      </p:pic>
      <p:sp>
        <p:nvSpPr>
          <p:cNvPr id="11" name="正方形/長方形 10"/>
          <p:cNvSpPr/>
          <p:nvPr/>
        </p:nvSpPr>
        <p:spPr>
          <a:xfrm>
            <a:off x="836713" y="2051720"/>
            <a:ext cx="5184576" cy="1508105"/>
          </a:xfrm>
          <a:prstGeom prst="rect">
            <a:avLst/>
          </a:prstGeom>
        </p:spPr>
        <p:txBody>
          <a:bodyPr wrap="square">
            <a:spAutoFit/>
          </a:bodyPr>
          <a:lstStyle/>
          <a:p>
            <a:pPr marL="857250" lvl="1" indent="-400050"/>
            <a:r>
              <a:rPr lang="ja-JP" altLang="en-US" sz="1400" dirty="0">
                <a:latin typeface="Meiryo UI" panose="020B0604030504040204" pitchFamily="50" charset="-128"/>
                <a:ea typeface="Meiryo UI" panose="020B0604030504040204" pitchFamily="50" charset="-128"/>
              </a:rPr>
              <a:t>基本姿勢</a:t>
            </a:r>
            <a:endParaRPr lang="en-US" altLang="ja-JP" sz="1400" dirty="0">
              <a:latin typeface="Meiryo UI" panose="020B0604030504040204" pitchFamily="50" charset="-128"/>
              <a:ea typeface="Meiryo UI" panose="020B0604030504040204" pitchFamily="50" charset="-128"/>
            </a:endParaRPr>
          </a:p>
          <a:p>
            <a:pPr marL="857250" lvl="1" indent="-400050">
              <a:buFont typeface="Wingdings" panose="05000000000000000000" pitchFamily="2" charset="2"/>
              <a:buChar char="u"/>
            </a:pPr>
            <a:r>
              <a:rPr lang="ja-JP" altLang="ja-JP" sz="1300" dirty="0">
                <a:latin typeface="Meiryo UI" panose="020B0604030504040204" pitchFamily="50" charset="-128"/>
                <a:ea typeface="Meiryo UI" panose="020B0604030504040204" pitchFamily="50" charset="-128"/>
              </a:rPr>
              <a:t>練習時の事故や怪我は、主にコンタクト</a:t>
            </a:r>
            <a:r>
              <a:rPr lang="ja-JP" altLang="en-US" sz="1300" dirty="0">
                <a:latin typeface="Meiryo UI" panose="020B0604030504040204" pitchFamily="50" charset="-128"/>
                <a:ea typeface="Meiryo UI" panose="020B0604030504040204" pitchFamily="50" charset="-128"/>
              </a:rPr>
              <a:t>プレー（</a:t>
            </a:r>
            <a:r>
              <a:rPr lang="ja-JP" altLang="ja-JP" sz="1300" dirty="0">
                <a:latin typeface="Meiryo UI" panose="020B0604030504040204" pitchFamily="50" charset="-128"/>
                <a:ea typeface="Meiryo UI" panose="020B0604030504040204" pitchFamily="50" charset="-128"/>
              </a:rPr>
              <a:t>「タックル練習」「モール・ラック練習」「アタックディフェンス」「体格差のあるコンタクトプレー」</a:t>
            </a:r>
            <a:r>
              <a:rPr lang="ja-JP" altLang="en-US" sz="1300" dirty="0">
                <a:latin typeface="Meiryo UI" panose="020B0604030504040204" pitchFamily="50" charset="-128"/>
                <a:ea typeface="Meiryo UI" panose="020B0604030504040204" pitchFamily="50" charset="-128"/>
              </a:rPr>
              <a:t>）で起こるという認識</a:t>
            </a:r>
            <a:endParaRPr lang="en-US" altLang="ja-JP" sz="1300" dirty="0">
              <a:latin typeface="Meiryo UI" panose="020B0604030504040204" pitchFamily="50" charset="-128"/>
              <a:ea typeface="Meiryo UI" panose="020B0604030504040204" pitchFamily="50" charset="-128"/>
            </a:endParaRPr>
          </a:p>
          <a:p>
            <a:pPr marL="857250" lvl="1" indent="-400050">
              <a:buFont typeface="Wingdings" panose="05000000000000000000" pitchFamily="2" charset="2"/>
              <a:buChar char="u"/>
            </a:pPr>
            <a:r>
              <a:rPr lang="ja-JP" altLang="ja-JP" sz="1300" dirty="0">
                <a:latin typeface="Meiryo UI" panose="020B0604030504040204" pitchFamily="50" charset="-128"/>
                <a:ea typeface="Meiryo UI" panose="020B0604030504040204" pitchFamily="50" charset="-128"/>
              </a:rPr>
              <a:t>安全運営の知識に基づいて</a:t>
            </a:r>
            <a:r>
              <a:rPr lang="ja-JP" altLang="en-US" sz="1300" dirty="0">
                <a:latin typeface="Meiryo UI" panose="020B0604030504040204" pitchFamily="50" charset="-128"/>
                <a:ea typeface="Meiryo UI" panose="020B0604030504040204" pitchFamily="50" charset="-128"/>
              </a:rPr>
              <a:t>、自立的に</a:t>
            </a:r>
            <a:r>
              <a:rPr lang="ja-JP" altLang="ja-JP" sz="1300" dirty="0">
                <a:latin typeface="Meiryo UI" panose="020B0604030504040204" pitchFamily="50" charset="-128"/>
                <a:ea typeface="Meiryo UI" panose="020B0604030504040204" pitchFamily="50" charset="-128"/>
              </a:rPr>
              <a:t>「事故</a:t>
            </a:r>
            <a:r>
              <a:rPr lang="ja-JP" altLang="ja-JP" sz="1300">
                <a:latin typeface="Meiryo UI" panose="020B0604030504040204" pitchFamily="50" charset="-128"/>
                <a:ea typeface="Meiryo UI" panose="020B0604030504040204" pitchFamily="50" charset="-128"/>
              </a:rPr>
              <a:t>を起こさない</a:t>
            </a:r>
            <a:r>
              <a:rPr lang="ja-JP" altLang="en-US" sz="1300">
                <a:latin typeface="Meiryo UI" panose="020B0604030504040204" pitchFamily="50" charset="-128"/>
                <a:ea typeface="Meiryo UI" panose="020B0604030504040204" pitchFamily="50" charset="-128"/>
              </a:rPr>
              <a:t>」判断するための知識</a:t>
            </a:r>
            <a:r>
              <a:rPr lang="ja-JP" altLang="en-US" sz="1300" dirty="0">
                <a:latin typeface="Meiryo UI" panose="020B0604030504040204" pitchFamily="50" charset="-128"/>
                <a:ea typeface="Meiryo UI" panose="020B0604030504040204" pitchFamily="50" charset="-128"/>
              </a:rPr>
              <a:t>、能力が必要</a:t>
            </a:r>
            <a:endParaRPr lang="en-US" altLang="ja-JP" sz="1300" dirty="0">
              <a:latin typeface="Meiryo UI" panose="020B0604030504040204" pitchFamily="50" charset="-128"/>
              <a:ea typeface="Meiryo UI" panose="020B0604030504040204" pitchFamily="50" charset="-128"/>
            </a:endParaRPr>
          </a:p>
          <a:p>
            <a:pPr marL="857250" lvl="1" indent="-400050">
              <a:buFont typeface="Wingdings" panose="05000000000000000000" pitchFamily="2" charset="2"/>
              <a:buChar char="u"/>
            </a:pPr>
            <a:r>
              <a:rPr lang="ja-JP" altLang="en-US" sz="1300" dirty="0">
                <a:latin typeface="Meiryo UI" panose="020B0604030504040204" pitchFamily="50" charset="-128"/>
                <a:ea typeface="Meiryo UI" panose="020B0604030504040204" pitchFamily="50" charset="-128"/>
              </a:rPr>
              <a:t>練習に参加している</a:t>
            </a:r>
            <a:r>
              <a:rPr lang="ja-JP" altLang="ja-JP" sz="1300" dirty="0">
                <a:latin typeface="Meiryo UI" panose="020B0604030504040204" pitchFamily="50" charset="-128"/>
                <a:ea typeface="Meiryo UI" panose="020B0604030504040204" pitchFamily="50" charset="-128"/>
              </a:rPr>
              <a:t>コーチ間の認識</a:t>
            </a:r>
            <a:r>
              <a:rPr lang="ja-JP" altLang="ja-JP" sz="1300">
                <a:latin typeface="Meiryo UI" panose="020B0604030504040204" pitchFamily="50" charset="-128"/>
                <a:ea typeface="Meiryo UI" panose="020B0604030504040204" pitchFamily="50" charset="-128"/>
              </a:rPr>
              <a:t>の共有</a:t>
            </a:r>
            <a:endParaRPr lang="ja-JP" altLang="ja-JP" sz="1300" dirty="0">
              <a:latin typeface="Meiryo UI" panose="020B0604030504040204" pitchFamily="50" charset="-128"/>
              <a:ea typeface="Meiryo UI" panose="020B0604030504040204" pitchFamily="50" charset="-128"/>
            </a:endParaRPr>
          </a:p>
        </p:txBody>
      </p:sp>
      <p:sp>
        <p:nvSpPr>
          <p:cNvPr id="12" name="正方形/長方形 11"/>
          <p:cNvSpPr/>
          <p:nvPr/>
        </p:nvSpPr>
        <p:spPr>
          <a:xfrm>
            <a:off x="548680" y="3938444"/>
            <a:ext cx="4896544" cy="1646605"/>
          </a:xfrm>
          <a:prstGeom prst="rect">
            <a:avLst/>
          </a:prstGeom>
        </p:spPr>
        <p:txBody>
          <a:bodyPr wrap="square">
            <a:spAutoFit/>
          </a:bodyPr>
          <a:lstStyle/>
          <a:p>
            <a:pPr marL="857250" lvl="1" indent="-400050"/>
            <a:r>
              <a:rPr lang="ja-JP" altLang="en-US" sz="1200" dirty="0">
                <a:latin typeface="Meiryo UI" panose="020B0604030504040204" pitchFamily="50" charset="-128"/>
                <a:ea typeface="Meiryo UI" panose="020B0604030504040204" pitchFamily="50" charset="-128"/>
              </a:rPr>
              <a:t>注意</a:t>
            </a:r>
            <a:endParaRPr lang="en-US" altLang="ja-JP" sz="1200" dirty="0">
              <a:latin typeface="Meiryo UI" panose="020B0604030504040204" pitchFamily="50" charset="-128"/>
              <a:ea typeface="Meiryo UI" panose="020B0604030504040204" pitchFamily="50" charset="-128"/>
            </a:endParaRPr>
          </a:p>
          <a:p>
            <a:pPr marL="857250" lvl="1" indent="-400050"/>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b="1" dirty="0">
                <a:solidFill>
                  <a:srgbClr val="FF0000"/>
                </a:solidFill>
                <a:latin typeface="Meiryo UI" panose="020B0604030504040204" pitchFamily="50" charset="-128"/>
                <a:ea typeface="Meiryo UI" panose="020B0604030504040204" pitchFamily="50" charset="-128"/>
              </a:rPr>
              <a:t>「コンタクト練習指針」</a:t>
            </a:r>
            <a:r>
              <a:rPr lang="ja-JP" altLang="en-US" sz="1200" dirty="0">
                <a:solidFill>
                  <a:srgbClr val="FF0000"/>
                </a:solidFill>
                <a:latin typeface="Meiryo UI" panose="020B0604030504040204" pitchFamily="50" charset="-128"/>
                <a:ea typeface="Meiryo UI" panose="020B0604030504040204" pitchFamily="50" charset="-128"/>
              </a:rPr>
              <a:t>を参照</a:t>
            </a:r>
            <a:endParaRPr lang="en-US" altLang="ja-JP" sz="1200" dirty="0">
              <a:solidFill>
                <a:srgbClr val="FF0000"/>
              </a:solidFill>
              <a:latin typeface="Meiryo UI" panose="020B0604030504040204" pitchFamily="50" charset="-128"/>
              <a:ea typeface="Meiryo UI" panose="020B0604030504040204" pitchFamily="50" charset="-128"/>
            </a:endParaRPr>
          </a:p>
          <a:p>
            <a:pPr marL="857250" lvl="1" indent="-400050">
              <a:buFont typeface="Arial" pitchFamily="34" charset="0"/>
              <a:buChar char="•"/>
            </a:pPr>
            <a:r>
              <a:rPr lang="ja-JP" altLang="ja-JP" sz="1300" dirty="0">
                <a:latin typeface="Meiryo UI" panose="020B0604030504040204" pitchFamily="50" charset="-128"/>
                <a:ea typeface="Meiryo UI" panose="020B0604030504040204" pitchFamily="50" charset="-128"/>
              </a:rPr>
              <a:t>準備運動</a:t>
            </a:r>
            <a:r>
              <a:rPr lang="en-US" altLang="ja-JP" sz="1300" dirty="0">
                <a:latin typeface="Meiryo UI" panose="020B0604030504040204" pitchFamily="50" charset="-128"/>
                <a:ea typeface="Meiryo UI" panose="020B0604030504040204" pitchFamily="50" charset="-128"/>
              </a:rPr>
              <a:t>/</a:t>
            </a:r>
            <a:r>
              <a:rPr lang="ja-JP" altLang="ja-JP" sz="1300" dirty="0">
                <a:latin typeface="Meiryo UI" panose="020B0604030504040204" pitchFamily="50" charset="-128"/>
                <a:ea typeface="Meiryo UI" panose="020B0604030504040204" pitchFamily="50" charset="-128"/>
              </a:rPr>
              <a:t>整理運動の</a:t>
            </a:r>
            <a:r>
              <a:rPr lang="ja-JP" altLang="en-US" sz="1300" dirty="0">
                <a:latin typeface="Meiryo UI" panose="020B0604030504040204" pitchFamily="50" charset="-128"/>
                <a:ea typeface="Meiryo UI" panose="020B0604030504040204" pitchFamily="50" charset="-128"/>
              </a:rPr>
              <a:t>実施</a:t>
            </a:r>
            <a:endParaRPr lang="en-US" altLang="ja-JP" sz="1300" dirty="0">
              <a:latin typeface="Meiryo UI" panose="020B0604030504040204" pitchFamily="50" charset="-128"/>
              <a:ea typeface="Meiryo UI" panose="020B0604030504040204" pitchFamily="50" charset="-128"/>
            </a:endParaRPr>
          </a:p>
          <a:p>
            <a:pPr marL="857250" lvl="1" indent="-400050">
              <a:buFont typeface="Arial" pitchFamily="34" charset="0"/>
              <a:buChar char="•"/>
            </a:pPr>
            <a:r>
              <a:rPr lang="ja-JP" altLang="ja-JP" sz="1300" dirty="0">
                <a:latin typeface="Meiryo UI" panose="020B0604030504040204" pitchFamily="50" charset="-128"/>
                <a:ea typeface="Meiryo UI" panose="020B0604030504040204" pitchFamily="50" charset="-128"/>
              </a:rPr>
              <a:t>生徒の練習に対しての意識確認（気の緩みが無いか）</a:t>
            </a:r>
            <a:endParaRPr lang="en-US" altLang="ja-JP" sz="1300" dirty="0">
              <a:latin typeface="Meiryo UI" panose="020B0604030504040204" pitchFamily="50" charset="-128"/>
              <a:ea typeface="Meiryo UI" panose="020B0604030504040204" pitchFamily="50" charset="-128"/>
            </a:endParaRPr>
          </a:p>
          <a:p>
            <a:pPr marL="857250" lvl="1" indent="-400050">
              <a:buFont typeface="Arial" pitchFamily="34" charset="0"/>
              <a:buChar char="•"/>
            </a:pPr>
            <a:r>
              <a:rPr lang="ja-JP" altLang="en-US" sz="1300" dirty="0">
                <a:latin typeface="Meiryo UI" panose="020B0604030504040204" pitchFamily="50" charset="-128"/>
                <a:ea typeface="Meiryo UI" panose="020B0604030504040204" pitchFamily="50" charset="-128"/>
              </a:rPr>
              <a:t>グラウンドの配置検討（高学年と低学年の隣接）</a:t>
            </a:r>
            <a:endParaRPr lang="en-US" altLang="ja-JP" sz="1300" dirty="0">
              <a:latin typeface="Meiryo UI" panose="020B0604030504040204" pitchFamily="50" charset="-128"/>
              <a:ea typeface="Meiryo UI" panose="020B0604030504040204" pitchFamily="50" charset="-128"/>
            </a:endParaRPr>
          </a:p>
          <a:p>
            <a:pPr lvl="1"/>
            <a:r>
              <a:rPr lang="ja-JP" altLang="en-US" sz="1300" dirty="0">
                <a:latin typeface="Meiryo UI" panose="020B0604030504040204" pitchFamily="50" charset="-128"/>
                <a:ea typeface="Meiryo UI" panose="020B0604030504040204" pitchFamily="50" charset="-128"/>
              </a:rPr>
              <a:t>　　　</a:t>
            </a:r>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スクール全体の方針設定必要</a:t>
            </a:r>
            <a:endParaRPr lang="ja-JP" altLang="ja-JP" sz="1300" dirty="0">
              <a:latin typeface="Meiryo UI" panose="020B0604030504040204" pitchFamily="50" charset="-128"/>
              <a:ea typeface="Meiryo UI" panose="020B0604030504040204" pitchFamily="50" charset="-128"/>
            </a:endParaRPr>
          </a:p>
          <a:p>
            <a:pPr marL="857250" lvl="1" indent="-400050">
              <a:buFont typeface="Arial" pitchFamily="34" charset="0"/>
              <a:buChar char="•"/>
            </a:pPr>
            <a:r>
              <a:rPr lang="ja-JP" altLang="ja-JP" sz="1300" dirty="0">
                <a:latin typeface="Meiryo UI" panose="020B0604030504040204" pitchFamily="50" charset="-128"/>
                <a:ea typeface="Meiryo UI" panose="020B0604030504040204" pitchFamily="50" charset="-128"/>
              </a:rPr>
              <a:t>生徒へのコンタクト</a:t>
            </a:r>
            <a:r>
              <a:rPr lang="ja-JP" altLang="en-US" sz="1300" dirty="0">
                <a:latin typeface="Meiryo UI" panose="020B0604030504040204" pitchFamily="50" charset="-128"/>
                <a:ea typeface="Meiryo UI" panose="020B0604030504040204" pitchFamily="50" charset="-128"/>
              </a:rPr>
              <a:t>プレー</a:t>
            </a:r>
            <a:r>
              <a:rPr lang="ja-JP" altLang="ja-JP" sz="1300" dirty="0">
                <a:latin typeface="Meiryo UI" panose="020B0604030504040204" pitchFamily="50" charset="-128"/>
                <a:ea typeface="Meiryo UI" panose="020B0604030504040204" pitchFamily="50" charset="-128"/>
              </a:rPr>
              <a:t>の指導</a:t>
            </a:r>
            <a:r>
              <a:rPr lang="ja-JP" altLang="en-US" sz="1300" dirty="0">
                <a:latin typeface="Meiryo UI" panose="020B0604030504040204" pitchFamily="50" charset="-128"/>
                <a:ea typeface="Meiryo UI" panose="020B0604030504040204" pitchFamily="50" charset="-128"/>
              </a:rPr>
              <a:t>について</a:t>
            </a:r>
            <a:endParaRPr lang="en-US" altLang="ja-JP" sz="1300" dirty="0">
              <a:latin typeface="Meiryo UI" panose="020B0604030504040204" pitchFamily="50" charset="-128"/>
              <a:ea typeface="Meiryo UI" panose="020B0604030504040204" pitchFamily="50" charset="-128"/>
            </a:endParaRPr>
          </a:p>
          <a:p>
            <a:pPr lvl="1"/>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p:txBody>
      </p:sp>
      <p:sp>
        <p:nvSpPr>
          <p:cNvPr id="13" name="正方形/長方形 12"/>
          <p:cNvSpPr/>
          <p:nvPr/>
        </p:nvSpPr>
        <p:spPr>
          <a:xfrm>
            <a:off x="548680" y="6012160"/>
            <a:ext cx="5760640" cy="1708160"/>
          </a:xfrm>
          <a:prstGeom prst="rect">
            <a:avLst/>
          </a:prstGeom>
        </p:spPr>
        <p:txBody>
          <a:bodyPr wrap="square">
            <a:spAutoFit/>
          </a:bodyPr>
          <a:lstStyle/>
          <a:p>
            <a:r>
              <a:rPr lang="en-US" altLang="ja-JP" sz="1400" dirty="0">
                <a:latin typeface="Meiryo UI" pitchFamily="50" charset="-128"/>
                <a:ea typeface="Meiryo UI" pitchFamily="50" charset="-128"/>
                <a:cs typeface="Meiryo UI" pitchFamily="50" charset="-128"/>
              </a:rPr>
              <a:t>ⅲ</a:t>
            </a:r>
            <a:r>
              <a:rPr lang="ja-JP" altLang="en-US" sz="1400" dirty="0">
                <a:latin typeface="Meiryo UI" pitchFamily="50" charset="-128"/>
                <a:ea typeface="Meiryo UI" pitchFamily="50" charset="-128"/>
                <a:cs typeface="Meiryo UI" pitchFamily="50" charset="-128"/>
              </a:rPr>
              <a:t>）　</a:t>
            </a:r>
            <a:r>
              <a:rPr lang="ja-JP" altLang="ja-JP" sz="1400" dirty="0">
                <a:latin typeface="Meiryo UI" pitchFamily="50" charset="-128"/>
                <a:ea typeface="Meiryo UI" pitchFamily="50" charset="-128"/>
                <a:cs typeface="Meiryo UI" pitchFamily="50" charset="-128"/>
              </a:rPr>
              <a:t>対外試合での安全運営</a:t>
            </a:r>
            <a:endParaRPr lang="en-US" altLang="ja-JP" sz="1400" dirty="0">
              <a:latin typeface="Meiryo UI" pitchFamily="50" charset="-128"/>
              <a:ea typeface="Meiryo UI" pitchFamily="50" charset="-128"/>
              <a:cs typeface="Meiryo UI" pitchFamily="50" charset="-128"/>
            </a:endParaRPr>
          </a:p>
          <a:p>
            <a:pPr marL="742950" lvl="1" indent="-285750">
              <a:buFont typeface="Arial" panose="020B0604020202020204" pitchFamily="34" charset="0"/>
              <a:buChar char="•"/>
            </a:pPr>
            <a:r>
              <a:rPr lang="ja-JP" altLang="ja-JP" sz="1300" dirty="0">
                <a:latin typeface="Meiryo UI" pitchFamily="50" charset="-128"/>
                <a:ea typeface="Meiryo UI" pitchFamily="50" charset="-128"/>
                <a:cs typeface="Meiryo UI" pitchFamily="50" charset="-128"/>
              </a:rPr>
              <a:t>体調不良の生徒は、試合に出さない</a:t>
            </a:r>
            <a:endParaRPr lang="en-US" altLang="ja-JP" sz="1300" dirty="0">
              <a:latin typeface="Meiryo UI" pitchFamily="50" charset="-128"/>
              <a:ea typeface="Meiryo UI" pitchFamily="50" charset="-128"/>
              <a:cs typeface="Meiryo UI" pitchFamily="50" charset="-128"/>
            </a:endParaRPr>
          </a:p>
          <a:p>
            <a:pPr marL="742950" lvl="1" indent="-285750">
              <a:buFont typeface="Arial" panose="020B0604020202020204" pitchFamily="34" charset="0"/>
              <a:buChar char="•"/>
            </a:pPr>
            <a:r>
              <a:rPr lang="ja-JP" altLang="ja-JP" sz="1300" dirty="0">
                <a:latin typeface="Meiryo UI" pitchFamily="50" charset="-128"/>
                <a:ea typeface="Meiryo UI" pitchFamily="50" charset="-128"/>
                <a:cs typeface="Meiryo UI" pitchFamily="50" charset="-128"/>
              </a:rPr>
              <a:t>安全性</a:t>
            </a:r>
            <a:r>
              <a:rPr lang="ja-JP" altLang="en-US" sz="1300" dirty="0">
                <a:latin typeface="Meiryo UI" pitchFamily="50" charset="-128"/>
                <a:ea typeface="Meiryo UI" pitchFamily="50" charset="-128"/>
                <a:cs typeface="Meiryo UI" pitchFamily="50" charset="-128"/>
              </a:rPr>
              <a:t>を確保する</a:t>
            </a:r>
            <a:r>
              <a:rPr lang="ja-JP" altLang="en-US" sz="1300" dirty="0">
                <a:solidFill>
                  <a:srgbClr val="FF0000"/>
                </a:solidFill>
                <a:latin typeface="Meiryo UI" pitchFamily="50" charset="-128"/>
                <a:ea typeface="Meiryo UI" pitchFamily="50" charset="-128"/>
                <a:cs typeface="Meiryo UI" pitchFamily="50" charset="-128"/>
              </a:rPr>
              <a:t>体力</a:t>
            </a:r>
            <a:r>
              <a:rPr lang="en-US" altLang="ja-JP" sz="1300" dirty="0">
                <a:solidFill>
                  <a:srgbClr val="FF0000"/>
                </a:solidFill>
                <a:latin typeface="Meiryo UI" pitchFamily="50" charset="-128"/>
                <a:ea typeface="Meiryo UI" pitchFamily="50" charset="-128"/>
                <a:cs typeface="Meiryo UI" pitchFamily="50" charset="-128"/>
              </a:rPr>
              <a:t>/</a:t>
            </a:r>
            <a:r>
              <a:rPr lang="ja-JP" altLang="ja-JP" sz="1300" dirty="0">
                <a:solidFill>
                  <a:srgbClr val="FF0000"/>
                </a:solidFill>
                <a:latin typeface="Meiryo UI" pitchFamily="50" charset="-128"/>
                <a:ea typeface="Meiryo UI" pitchFamily="50" charset="-128"/>
                <a:cs typeface="Meiryo UI" pitchFamily="50" charset="-128"/>
              </a:rPr>
              <a:t>スキル不足</a:t>
            </a:r>
            <a:r>
              <a:rPr lang="ja-JP" altLang="en-US" sz="1300" dirty="0">
                <a:latin typeface="Meiryo UI" pitchFamily="50" charset="-128"/>
                <a:ea typeface="Meiryo UI" pitchFamily="50" charset="-128"/>
                <a:cs typeface="Meiryo UI" pitchFamily="50" charset="-128"/>
              </a:rPr>
              <a:t>だと判断された</a:t>
            </a:r>
            <a:r>
              <a:rPr lang="ja-JP" altLang="ja-JP" sz="1300" dirty="0">
                <a:latin typeface="Meiryo UI" pitchFamily="50" charset="-128"/>
                <a:ea typeface="Meiryo UI" pitchFamily="50" charset="-128"/>
                <a:cs typeface="Meiryo UI" pitchFamily="50" charset="-128"/>
              </a:rPr>
              <a:t>生徒は、試合の参加は認めない</a:t>
            </a:r>
            <a:endParaRPr lang="en-US" altLang="ja-JP" sz="1300" dirty="0">
              <a:latin typeface="Meiryo UI" pitchFamily="50" charset="-128"/>
              <a:ea typeface="Meiryo UI" pitchFamily="50" charset="-128"/>
              <a:cs typeface="Meiryo UI" pitchFamily="50" charset="-128"/>
            </a:endParaRPr>
          </a:p>
          <a:p>
            <a:pPr lvl="2">
              <a:buFont typeface="Meiryo UI" pitchFamily="50" charset="-128"/>
              <a:buChar char="※"/>
            </a:pPr>
            <a:r>
              <a:rPr lang="ja-JP" altLang="en-US" sz="1300" dirty="0">
                <a:latin typeface="Meiryo UI" pitchFamily="50" charset="-128"/>
                <a:ea typeface="Meiryo UI" pitchFamily="50" charset="-128"/>
                <a:cs typeface="Meiryo UI" pitchFamily="50" charset="-128"/>
              </a:rPr>
              <a:t>例）コンタクトプレーにおいて「転ぶ時に頭をうつ転び方をする」が解消されない等</a:t>
            </a:r>
            <a:endParaRPr lang="en-US" altLang="ja-JP" sz="1300" dirty="0">
              <a:latin typeface="Meiryo UI" pitchFamily="50" charset="-128"/>
              <a:ea typeface="Meiryo UI" pitchFamily="50" charset="-128"/>
              <a:cs typeface="Meiryo UI" pitchFamily="50" charset="-128"/>
            </a:endParaRPr>
          </a:p>
          <a:p>
            <a:pPr lvl="2">
              <a:buFont typeface="Meiryo UI" pitchFamily="50" charset="-128"/>
              <a:buChar char="※"/>
            </a:pPr>
            <a:r>
              <a:rPr lang="ja-JP" altLang="ja-JP" sz="1300" dirty="0">
                <a:latin typeface="Meiryo UI" pitchFamily="50" charset="-128"/>
                <a:ea typeface="Meiryo UI" pitchFamily="50" charset="-128"/>
                <a:cs typeface="Meiryo UI" pitchFamily="50" charset="-128"/>
              </a:rPr>
              <a:t>ただし運用にあたっては、「罰則」的な運用ではなく、「出来るように努力をする」動機を与えるような運用が望ましい</a:t>
            </a:r>
          </a:p>
        </p:txBody>
      </p:sp>
    </p:spTree>
    <p:extLst>
      <p:ext uri="{BB962C8B-B14F-4D97-AF65-F5344CB8AC3E}">
        <p14:creationId xmlns:p14="http://schemas.microsoft.com/office/powerpoint/2010/main" val="4029920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5"/>
          <p:cNvSpPr>
            <a:spLocks noGrp="1"/>
          </p:cNvSpPr>
          <p:nvPr>
            <p:ph type="ctrTitle"/>
          </p:nvPr>
        </p:nvSpPr>
        <p:spPr>
          <a:xfrm>
            <a:off x="548680" y="179512"/>
            <a:ext cx="5688632" cy="576064"/>
          </a:xfrm>
        </p:spPr>
        <p:txBody>
          <a:bodyPr>
            <a:normAutofit/>
          </a:bodyPr>
          <a:lstStyle/>
          <a:p>
            <a:r>
              <a:rPr lang="ja-JP" altLang="en-US" sz="2400" dirty="0"/>
              <a:t>行動指針　</a:t>
            </a:r>
            <a:r>
              <a:rPr lang="en-US" altLang="ja-JP" sz="1800" dirty="0"/>
              <a:t>-</a:t>
            </a:r>
            <a:r>
              <a:rPr lang="ja-JP" altLang="en-US" sz="1800" dirty="0"/>
              <a:t>怪我・事故が起こった時＜準備＞</a:t>
            </a:r>
            <a:r>
              <a:rPr lang="en-US" altLang="ja-JP" sz="1800" dirty="0"/>
              <a:t>-</a:t>
            </a:r>
            <a:endParaRPr kumimoji="1" lang="ja-JP" altLang="en-US" sz="1800" dirty="0"/>
          </a:p>
        </p:txBody>
      </p:sp>
      <p:sp>
        <p:nvSpPr>
          <p:cNvPr id="6" name="サブタイトル 5"/>
          <p:cNvSpPr>
            <a:spLocks noGrp="1"/>
          </p:cNvSpPr>
          <p:nvPr>
            <p:ph type="subTitle" idx="1"/>
          </p:nvPr>
        </p:nvSpPr>
        <p:spPr>
          <a:xfrm>
            <a:off x="548680" y="1331640"/>
            <a:ext cx="5760640" cy="360040"/>
          </a:xfrm>
        </p:spPr>
        <p:txBody>
          <a:bodyPr>
            <a:noAutofit/>
          </a:bodyPr>
          <a:lstStyle/>
          <a:p>
            <a:pPr algn="l"/>
            <a:r>
              <a:rPr lang="ja-JP" altLang="en-US" sz="1600" b="1" dirty="0">
                <a:solidFill>
                  <a:schemeClr val="tx1"/>
                </a:solidFill>
              </a:rPr>
              <a:t>怪我・事故が起こった時のために</a:t>
            </a:r>
            <a:endParaRPr lang="en-US" altLang="ja-JP" sz="1600" b="1" dirty="0">
              <a:solidFill>
                <a:schemeClr val="tx1"/>
              </a:solidFill>
            </a:endParaRPr>
          </a:p>
        </p:txBody>
      </p:sp>
      <p:sp>
        <p:nvSpPr>
          <p:cNvPr id="7" name="サブタイトル 5"/>
          <p:cNvSpPr txBox="1">
            <a:spLocks/>
          </p:cNvSpPr>
          <p:nvPr/>
        </p:nvSpPr>
        <p:spPr>
          <a:xfrm>
            <a:off x="908720" y="1691680"/>
            <a:ext cx="5184576" cy="1872208"/>
          </a:xfrm>
          <a:prstGeom prst="rect">
            <a:avLst/>
          </a:prstGeom>
          <a:ln>
            <a:noFill/>
          </a:ln>
        </p:spPr>
        <p:txBody>
          <a:bodyPr>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eiryo UI" pitchFamily="50" charset="-128"/>
                <a:ea typeface="Meiryo UI" pitchFamily="50" charset="-128"/>
                <a:cs typeface="Meiryo UI" pitchFamily="50" charset="-128"/>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eiryo UI" pitchFamily="50" charset="-128"/>
                <a:ea typeface="Meiryo UI" pitchFamily="50" charset="-128"/>
                <a:cs typeface="Meiryo UI" pitchFamily="50" charset="-128"/>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eiryo UI" pitchFamily="50" charset="-128"/>
                <a:ea typeface="Meiryo UI" pitchFamily="50" charset="-128"/>
                <a:cs typeface="Meiryo UI" pitchFamily="50" charset="-128"/>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eiryo UI" pitchFamily="50" charset="-128"/>
                <a:ea typeface="Meiryo UI" pitchFamily="50" charset="-128"/>
                <a:cs typeface="Meiryo UI" pitchFamily="50" charset="-128"/>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eiryo UI" pitchFamily="50" charset="-128"/>
                <a:ea typeface="Meiryo UI" pitchFamily="50" charset="-128"/>
                <a:cs typeface="Meiryo UI" pitchFamily="50" charset="-128"/>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algn="l"/>
            <a:r>
              <a:rPr lang="ja-JP" altLang="en-US" sz="1300" dirty="0">
                <a:solidFill>
                  <a:schemeClr val="tx1">
                    <a:lumMod val="75000"/>
                    <a:lumOff val="25000"/>
                  </a:schemeClr>
                </a:solidFill>
              </a:rPr>
              <a:t>事故が起こった時の対応については、重症事故以外は</a:t>
            </a:r>
            <a:r>
              <a:rPr lang="en-US" altLang="ja-JP" sz="1300" dirty="0">
                <a:solidFill>
                  <a:schemeClr val="tx1">
                    <a:lumMod val="75000"/>
                    <a:lumOff val="25000"/>
                  </a:schemeClr>
                </a:solidFill>
              </a:rPr>
              <a:t>TOTAPS</a:t>
            </a:r>
            <a:r>
              <a:rPr lang="ja-JP" altLang="en-US" sz="1300" dirty="0">
                <a:solidFill>
                  <a:schemeClr val="tx1">
                    <a:lumMod val="75000"/>
                    <a:lumOff val="25000"/>
                  </a:schemeClr>
                </a:solidFill>
              </a:rPr>
              <a:t>による状態確認を基本とします。</a:t>
            </a:r>
            <a:endParaRPr lang="en-US" altLang="ja-JP" sz="1300" dirty="0">
              <a:solidFill>
                <a:schemeClr val="tx1">
                  <a:lumMod val="75000"/>
                  <a:lumOff val="25000"/>
                </a:schemeClr>
              </a:solidFill>
            </a:endParaRPr>
          </a:p>
          <a:p>
            <a:pPr algn="l"/>
            <a:r>
              <a:rPr lang="ja-JP" altLang="en-US" sz="1300" dirty="0">
                <a:solidFill>
                  <a:schemeClr val="tx1">
                    <a:lumMod val="75000"/>
                    <a:lumOff val="25000"/>
                  </a:schemeClr>
                </a:solidFill>
              </a:rPr>
              <a:t>重症事故は判断指針が示されているものがあればそれに従いますが、基本的には救急搬送</a:t>
            </a:r>
            <a:r>
              <a:rPr lang="ja-JP" altLang="en-US" sz="1300">
                <a:solidFill>
                  <a:schemeClr val="tx1">
                    <a:lumMod val="75000"/>
                    <a:lumOff val="25000"/>
                  </a:schemeClr>
                </a:solidFill>
              </a:rPr>
              <a:t>を前提として初期動作をしてください。</a:t>
            </a:r>
            <a:endParaRPr lang="en-US" altLang="ja-JP" sz="1300" dirty="0">
              <a:solidFill>
                <a:schemeClr val="tx1">
                  <a:lumMod val="75000"/>
                  <a:lumOff val="25000"/>
                </a:schemeClr>
              </a:solidFill>
            </a:endParaRPr>
          </a:p>
          <a:p>
            <a:pPr algn="l"/>
            <a:endParaRPr lang="en-US" altLang="ja-JP" sz="800" dirty="0">
              <a:solidFill>
                <a:schemeClr val="tx1">
                  <a:lumMod val="75000"/>
                  <a:lumOff val="25000"/>
                </a:schemeClr>
              </a:solidFill>
            </a:endParaRPr>
          </a:p>
          <a:p>
            <a:pPr algn="l"/>
            <a:r>
              <a:rPr lang="ja-JP" altLang="en-US" sz="1300" dirty="0">
                <a:solidFill>
                  <a:schemeClr val="tx1">
                    <a:lumMod val="75000"/>
                    <a:lumOff val="25000"/>
                  </a:schemeClr>
                </a:solidFill>
              </a:rPr>
              <a:t>だだし、現場では受傷生徒の経過観察などコーチ、父母の連携が必要となる事態が生じると考えられます。その場合には本資料にある</a:t>
            </a:r>
            <a:r>
              <a:rPr lang="ja-JP" altLang="en-US" sz="1300" b="1" dirty="0">
                <a:solidFill>
                  <a:schemeClr val="tx1">
                    <a:lumMod val="75000"/>
                    <a:lumOff val="25000"/>
                  </a:schemeClr>
                </a:solidFill>
              </a:rPr>
              <a:t>基本理念の４、５</a:t>
            </a:r>
            <a:r>
              <a:rPr lang="ja-JP" altLang="en-US" sz="1300" dirty="0">
                <a:solidFill>
                  <a:schemeClr val="tx1">
                    <a:lumMod val="75000"/>
                    <a:lumOff val="25000"/>
                  </a:schemeClr>
                </a:solidFill>
              </a:rPr>
              <a:t>に則って行動することを基本としますが、</a:t>
            </a:r>
            <a:r>
              <a:rPr lang="ja-JP" altLang="en-US" sz="1300" dirty="0">
                <a:solidFill>
                  <a:srgbClr val="00B0F0"/>
                </a:solidFill>
              </a:rPr>
              <a:t>必要があれば</a:t>
            </a:r>
            <a:r>
              <a:rPr lang="ja-JP" altLang="en-US" sz="1300" dirty="0">
                <a:solidFill>
                  <a:schemeClr val="tx1">
                    <a:lumMod val="75000"/>
                    <a:lumOff val="25000"/>
                  </a:schemeClr>
                </a:solidFill>
              </a:rPr>
              <a:t>以下の準備をすることとします。</a:t>
            </a:r>
            <a:endParaRPr lang="en-US" altLang="ja-JP" sz="1300" dirty="0">
              <a:solidFill>
                <a:schemeClr val="tx1">
                  <a:lumMod val="75000"/>
                  <a:lumOff val="25000"/>
                </a:schemeClr>
              </a:solidFill>
            </a:endParaRPr>
          </a:p>
        </p:txBody>
      </p:sp>
      <p:sp>
        <p:nvSpPr>
          <p:cNvPr id="5" name="サブタイトル 5"/>
          <p:cNvSpPr txBox="1">
            <a:spLocks/>
          </p:cNvSpPr>
          <p:nvPr/>
        </p:nvSpPr>
        <p:spPr>
          <a:xfrm>
            <a:off x="908720" y="3635896"/>
            <a:ext cx="5184576" cy="4680520"/>
          </a:xfrm>
          <a:prstGeom prst="rect">
            <a:avLst/>
          </a:prstGeom>
          <a:ln>
            <a:noFill/>
          </a:ln>
        </p:spPr>
        <p:txBody>
          <a:bodyPr>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eiryo UI" pitchFamily="50" charset="-128"/>
                <a:ea typeface="Meiryo UI" pitchFamily="50" charset="-128"/>
                <a:cs typeface="Meiryo UI" pitchFamily="50" charset="-128"/>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eiryo UI" pitchFamily="50" charset="-128"/>
                <a:ea typeface="Meiryo UI" pitchFamily="50" charset="-128"/>
                <a:cs typeface="Meiryo UI" pitchFamily="50" charset="-128"/>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eiryo UI" pitchFamily="50" charset="-128"/>
                <a:ea typeface="Meiryo UI" pitchFamily="50" charset="-128"/>
                <a:cs typeface="Meiryo UI" pitchFamily="50" charset="-128"/>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eiryo UI" pitchFamily="50" charset="-128"/>
                <a:ea typeface="Meiryo UI" pitchFamily="50" charset="-128"/>
                <a:cs typeface="Meiryo UI" pitchFamily="50" charset="-128"/>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eiryo UI" pitchFamily="50" charset="-128"/>
                <a:ea typeface="Meiryo UI" pitchFamily="50" charset="-128"/>
                <a:cs typeface="Meiryo UI" pitchFamily="50" charset="-128"/>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marL="742950" lvl="1" indent="-285750" algn="l">
              <a:buFont typeface="Wingdings" panose="05000000000000000000" pitchFamily="2" charset="2"/>
              <a:buChar char="u"/>
            </a:pPr>
            <a:r>
              <a:rPr lang="ja-JP" altLang="en-US" sz="1300">
                <a:solidFill>
                  <a:schemeClr val="tx1">
                    <a:lumMod val="75000"/>
                    <a:lumOff val="25000"/>
                  </a:schemeClr>
                </a:solidFill>
              </a:rPr>
              <a:t>学年</a:t>
            </a:r>
            <a:r>
              <a:rPr lang="en-US" altLang="ja-JP" sz="1300" dirty="0">
                <a:solidFill>
                  <a:schemeClr val="tx1">
                    <a:lumMod val="75000"/>
                    <a:lumOff val="25000"/>
                  </a:schemeClr>
                </a:solidFill>
              </a:rPr>
              <a:t>HC</a:t>
            </a:r>
            <a:r>
              <a:rPr lang="ja-JP" altLang="en-US" sz="1300">
                <a:solidFill>
                  <a:schemeClr val="tx1">
                    <a:lumMod val="75000"/>
                    <a:lumOff val="25000"/>
                  </a:schemeClr>
                </a:solidFill>
              </a:rPr>
              <a:t>・コーチ</a:t>
            </a:r>
            <a:r>
              <a:rPr lang="ja-JP" altLang="en-US" sz="1300" dirty="0">
                <a:solidFill>
                  <a:schemeClr val="tx1">
                    <a:lumMod val="75000"/>
                    <a:lumOff val="25000"/>
                  </a:schemeClr>
                </a:solidFill>
              </a:rPr>
              <a:t>は、自学年の安全運営マニュアルを作成すること</a:t>
            </a:r>
            <a:endParaRPr lang="en-US" altLang="ja-JP" sz="1300" dirty="0">
              <a:solidFill>
                <a:schemeClr val="tx1">
                  <a:lumMod val="75000"/>
                  <a:lumOff val="25000"/>
                </a:schemeClr>
              </a:solidFill>
            </a:endParaRPr>
          </a:p>
          <a:p>
            <a:pPr marL="1200150" lvl="2" indent="-285750" algn="l">
              <a:buFont typeface="Meiryo UI" panose="020B0604030504040204" pitchFamily="50" charset="-128"/>
              <a:buChar char="※"/>
            </a:pPr>
            <a:r>
              <a:rPr lang="ja-JP" altLang="en-US" sz="1300" dirty="0">
                <a:solidFill>
                  <a:schemeClr val="tx1">
                    <a:lumMod val="75000"/>
                    <a:lumOff val="25000"/>
                  </a:schemeClr>
                </a:solidFill>
              </a:rPr>
              <a:t>父母との関係性は学年ごとに異なること</a:t>
            </a:r>
            <a:r>
              <a:rPr lang="ja-JP" altLang="en-US" sz="1300">
                <a:solidFill>
                  <a:schemeClr val="tx1">
                    <a:lumMod val="75000"/>
                    <a:lumOff val="25000"/>
                  </a:schemeClr>
                </a:solidFill>
              </a:rPr>
              <a:t>、</a:t>
            </a:r>
            <a:r>
              <a:rPr lang="en-US" altLang="ja-JP" sz="1300" dirty="0">
                <a:solidFill>
                  <a:schemeClr val="tx1">
                    <a:lumMod val="75000"/>
                    <a:lumOff val="25000"/>
                  </a:schemeClr>
                </a:solidFill>
              </a:rPr>
              <a:t>HC</a:t>
            </a:r>
            <a:r>
              <a:rPr lang="ja-JP" altLang="en-US" sz="1300">
                <a:solidFill>
                  <a:schemeClr val="tx1">
                    <a:lumMod val="75000"/>
                    <a:lumOff val="25000"/>
                  </a:schemeClr>
                </a:solidFill>
              </a:rPr>
              <a:t>・コーチ</a:t>
            </a:r>
            <a:r>
              <a:rPr lang="ja-JP" altLang="en-US" sz="1300" dirty="0">
                <a:solidFill>
                  <a:schemeClr val="tx1">
                    <a:lumMod val="75000"/>
                    <a:lumOff val="25000"/>
                  </a:schemeClr>
                </a:solidFill>
              </a:rPr>
              <a:t>の安全意識の向上を促すために、学年ごとに作成すること</a:t>
            </a:r>
            <a:r>
              <a:rPr lang="ja-JP" altLang="en-US" sz="1300">
                <a:solidFill>
                  <a:schemeClr val="tx1">
                    <a:lumMod val="75000"/>
                    <a:lumOff val="25000"/>
                  </a:schemeClr>
                </a:solidFill>
              </a:rPr>
              <a:t>とします</a:t>
            </a:r>
            <a:endParaRPr lang="en-US" altLang="ja-JP" sz="1300" dirty="0">
              <a:solidFill>
                <a:schemeClr val="tx1">
                  <a:lumMod val="75000"/>
                  <a:lumOff val="25000"/>
                </a:schemeClr>
              </a:solidFill>
            </a:endParaRPr>
          </a:p>
          <a:p>
            <a:pPr marL="1200150" lvl="2" indent="-285750" algn="l">
              <a:buFont typeface="Arial" panose="020B0604020202020204" pitchFamily="34" charset="0"/>
              <a:buChar char="•"/>
            </a:pPr>
            <a:r>
              <a:rPr lang="ja-JP" altLang="en-US" sz="1300" dirty="0">
                <a:solidFill>
                  <a:schemeClr val="tx1">
                    <a:lumMod val="75000"/>
                    <a:lumOff val="25000"/>
                  </a:schemeClr>
                </a:solidFill>
              </a:rPr>
              <a:t>作成したマニュアルは、安全委員会の承認を受けること</a:t>
            </a:r>
            <a:endParaRPr lang="en-US" altLang="ja-JP" sz="1300" dirty="0">
              <a:solidFill>
                <a:schemeClr val="tx1">
                  <a:lumMod val="75000"/>
                  <a:lumOff val="25000"/>
                </a:schemeClr>
              </a:solidFill>
            </a:endParaRPr>
          </a:p>
          <a:p>
            <a:pPr marL="1200150" lvl="2" indent="-285750" algn="l">
              <a:buFont typeface="Meiryo UI" panose="020B0604030504040204" pitchFamily="50" charset="-128"/>
              <a:buChar char="※"/>
            </a:pPr>
            <a:r>
              <a:rPr lang="ja-JP" altLang="en-US" sz="1300" dirty="0">
                <a:solidFill>
                  <a:schemeClr val="tx1">
                    <a:lumMod val="75000"/>
                    <a:lumOff val="25000"/>
                  </a:schemeClr>
                </a:solidFill>
              </a:rPr>
              <a:t>安全委員会が承認することによって、各学年運営に鎌倉</a:t>
            </a:r>
            <a:r>
              <a:rPr lang="en-US" altLang="ja-JP" sz="1300" dirty="0">
                <a:solidFill>
                  <a:schemeClr val="tx1">
                    <a:lumMod val="75000"/>
                    <a:lumOff val="25000"/>
                  </a:schemeClr>
                </a:solidFill>
              </a:rPr>
              <a:t>RS</a:t>
            </a:r>
            <a:r>
              <a:rPr lang="ja-JP" altLang="en-US" sz="1300" dirty="0">
                <a:solidFill>
                  <a:schemeClr val="tx1">
                    <a:lumMod val="75000"/>
                    <a:lumOff val="25000"/>
                  </a:schemeClr>
                </a:solidFill>
              </a:rPr>
              <a:t>としての一貫性を保つことを目的とします</a:t>
            </a:r>
            <a:endParaRPr lang="en-US" altLang="ja-JP" sz="1300" dirty="0">
              <a:solidFill>
                <a:schemeClr val="tx1">
                  <a:lumMod val="75000"/>
                  <a:lumOff val="25000"/>
                </a:schemeClr>
              </a:solidFill>
            </a:endParaRPr>
          </a:p>
          <a:p>
            <a:pPr marL="1200150" lvl="2" indent="-285750" algn="l">
              <a:buFont typeface="Meiryo UI" panose="020B0604030504040204" pitchFamily="50" charset="-128"/>
              <a:buChar char="※"/>
            </a:pPr>
            <a:endParaRPr lang="en-US" altLang="ja-JP" sz="800" dirty="0">
              <a:solidFill>
                <a:schemeClr val="tx1">
                  <a:lumMod val="75000"/>
                  <a:lumOff val="25000"/>
                </a:schemeClr>
              </a:solidFill>
            </a:endParaRPr>
          </a:p>
          <a:p>
            <a:pPr marL="742950" lvl="1" indent="-285750" algn="l">
              <a:buFont typeface="Wingdings" panose="05000000000000000000" pitchFamily="2" charset="2"/>
              <a:buChar char="u"/>
            </a:pPr>
            <a:r>
              <a:rPr lang="ja-JP" altLang="en-US" sz="1300" dirty="0">
                <a:solidFill>
                  <a:schemeClr val="tx1">
                    <a:lumMod val="75000"/>
                    <a:lumOff val="25000"/>
                  </a:schemeClr>
                </a:solidFill>
              </a:rPr>
              <a:t>学年安全運営マニュアルは、コーチだけでなく父母とも共有すること</a:t>
            </a:r>
            <a:endParaRPr lang="en-US" altLang="ja-JP" sz="1300" dirty="0">
              <a:solidFill>
                <a:schemeClr val="tx1">
                  <a:lumMod val="75000"/>
                  <a:lumOff val="25000"/>
                </a:schemeClr>
              </a:solidFill>
            </a:endParaRPr>
          </a:p>
          <a:p>
            <a:pPr marL="742950" lvl="1" indent="-285750" algn="l">
              <a:buFont typeface="Wingdings" panose="05000000000000000000" pitchFamily="2" charset="2"/>
              <a:buChar char="u"/>
            </a:pPr>
            <a:endParaRPr lang="en-US" altLang="ja-JP" sz="800" dirty="0">
              <a:solidFill>
                <a:schemeClr val="tx1">
                  <a:lumMod val="75000"/>
                  <a:lumOff val="25000"/>
                </a:schemeClr>
              </a:solidFill>
            </a:endParaRPr>
          </a:p>
          <a:p>
            <a:pPr marL="742950" lvl="1" indent="-285750" algn="l">
              <a:buFont typeface="Wingdings" panose="05000000000000000000" pitchFamily="2" charset="2"/>
              <a:buChar char="u"/>
            </a:pPr>
            <a:r>
              <a:rPr lang="ja-JP" altLang="en-US" sz="1300" dirty="0">
                <a:solidFill>
                  <a:schemeClr val="tx1">
                    <a:lumMod val="75000"/>
                    <a:lumOff val="25000"/>
                  </a:schemeClr>
                </a:solidFill>
              </a:rPr>
              <a:t>学年案円運営マニュアルは、父母との合意を得ること</a:t>
            </a:r>
            <a:endParaRPr lang="en-US" altLang="ja-JP" sz="1300" dirty="0">
              <a:solidFill>
                <a:schemeClr val="tx1">
                  <a:lumMod val="75000"/>
                  <a:lumOff val="25000"/>
                </a:schemeClr>
              </a:solidFill>
            </a:endParaRPr>
          </a:p>
          <a:p>
            <a:pPr marL="742950" lvl="1" indent="-285750" algn="l">
              <a:buFont typeface="Wingdings" panose="05000000000000000000" pitchFamily="2" charset="2"/>
              <a:buChar char="u"/>
            </a:pPr>
            <a:endParaRPr lang="en-US" altLang="ja-JP" sz="800" dirty="0">
              <a:solidFill>
                <a:schemeClr val="tx1">
                  <a:lumMod val="75000"/>
                  <a:lumOff val="25000"/>
                </a:schemeClr>
              </a:solidFill>
            </a:endParaRPr>
          </a:p>
          <a:p>
            <a:pPr marL="742950" lvl="1" indent="-285750" algn="l">
              <a:buFont typeface="Wingdings" panose="05000000000000000000" pitchFamily="2" charset="2"/>
              <a:buChar char="u"/>
            </a:pPr>
            <a:r>
              <a:rPr lang="ja-JP" altLang="en-US" sz="1300">
                <a:solidFill>
                  <a:schemeClr val="tx1">
                    <a:lumMod val="75000"/>
                    <a:lumOff val="25000"/>
                  </a:schemeClr>
                </a:solidFill>
              </a:rPr>
              <a:t>学年運営マニュアル</a:t>
            </a:r>
            <a:r>
              <a:rPr lang="ja-JP" altLang="en-US" sz="1300" dirty="0">
                <a:solidFill>
                  <a:schemeClr val="tx1">
                    <a:lumMod val="75000"/>
                    <a:lumOff val="25000"/>
                  </a:schemeClr>
                </a:solidFill>
              </a:rPr>
              <a:t>の内容について（以下は例）</a:t>
            </a:r>
            <a:endParaRPr lang="en-US" altLang="ja-JP" sz="1300" dirty="0">
              <a:solidFill>
                <a:schemeClr val="tx1">
                  <a:lumMod val="75000"/>
                  <a:lumOff val="25000"/>
                </a:schemeClr>
              </a:solidFill>
            </a:endParaRPr>
          </a:p>
          <a:p>
            <a:pPr marL="1200150" lvl="2" indent="-285750" algn="l">
              <a:buFont typeface="Arial" panose="020B0604020202020204" pitchFamily="34" charset="0"/>
              <a:buChar char="•"/>
            </a:pPr>
            <a:r>
              <a:rPr lang="ja-JP" altLang="en-US" sz="1300" dirty="0">
                <a:solidFill>
                  <a:schemeClr val="tx1">
                    <a:lumMod val="75000"/>
                    <a:lumOff val="25000"/>
                  </a:schemeClr>
                </a:solidFill>
              </a:rPr>
              <a:t>父母への協力依頼事項</a:t>
            </a:r>
            <a:endParaRPr lang="en-US" altLang="ja-JP" sz="1300" dirty="0">
              <a:solidFill>
                <a:schemeClr val="tx1">
                  <a:lumMod val="75000"/>
                  <a:lumOff val="25000"/>
                </a:schemeClr>
              </a:solidFill>
            </a:endParaRPr>
          </a:p>
          <a:p>
            <a:pPr marL="1200150" lvl="2" indent="-285750" algn="l">
              <a:buFont typeface="Arial" panose="020B0604020202020204" pitchFamily="34" charset="0"/>
              <a:buChar char="•"/>
            </a:pPr>
            <a:r>
              <a:rPr lang="ja-JP" altLang="en-US" sz="1300" dirty="0">
                <a:solidFill>
                  <a:schemeClr val="tx1">
                    <a:lumMod val="75000"/>
                    <a:lumOff val="25000"/>
                  </a:schemeClr>
                </a:solidFill>
              </a:rPr>
              <a:t>コーチ、父母との責任領域の明確化</a:t>
            </a:r>
            <a:endParaRPr lang="en-US" altLang="ja-JP" sz="1300" dirty="0">
              <a:solidFill>
                <a:schemeClr val="tx1">
                  <a:lumMod val="75000"/>
                  <a:lumOff val="25000"/>
                </a:schemeClr>
              </a:solidFill>
            </a:endParaRPr>
          </a:p>
          <a:p>
            <a:pPr marL="1200150" lvl="2" indent="-285750" algn="l">
              <a:buFont typeface="Arial" panose="020B0604020202020204" pitchFamily="34" charset="0"/>
              <a:buChar char="•"/>
            </a:pPr>
            <a:r>
              <a:rPr lang="ja-JP" altLang="en-US" sz="1300" dirty="0">
                <a:solidFill>
                  <a:schemeClr val="tx1">
                    <a:lumMod val="75000"/>
                    <a:lumOff val="25000"/>
                  </a:schemeClr>
                </a:solidFill>
              </a:rPr>
              <a:t>症状による経過観察方法</a:t>
            </a:r>
            <a:endParaRPr lang="en-US" altLang="ja-JP" sz="1300" dirty="0">
              <a:solidFill>
                <a:schemeClr val="tx1">
                  <a:lumMod val="75000"/>
                  <a:lumOff val="25000"/>
                </a:schemeClr>
              </a:solidFill>
            </a:endParaRPr>
          </a:p>
          <a:p>
            <a:pPr marL="1200150" lvl="2" indent="-285750" algn="l">
              <a:buFont typeface="Arial" panose="020B0604020202020204" pitchFamily="34" charset="0"/>
              <a:buChar char="•"/>
            </a:pPr>
            <a:r>
              <a:rPr lang="ja-JP" altLang="en-US" sz="1300" dirty="0">
                <a:solidFill>
                  <a:schemeClr val="tx1">
                    <a:lumMod val="75000"/>
                    <a:lumOff val="25000"/>
                  </a:schemeClr>
                </a:solidFill>
              </a:rPr>
              <a:t>（重症事故でない場合）離脱・復帰の判断基準</a:t>
            </a:r>
            <a:endParaRPr lang="en-US" altLang="ja-JP" sz="1300" dirty="0">
              <a:solidFill>
                <a:schemeClr val="tx1">
                  <a:lumMod val="75000"/>
                  <a:lumOff val="25000"/>
                </a:schemeClr>
              </a:solidFill>
            </a:endParaRPr>
          </a:p>
          <a:p>
            <a:pPr marL="1200150" lvl="2" indent="-285750" algn="l">
              <a:buFont typeface="Arial" panose="020B0604020202020204" pitchFamily="34" charset="0"/>
              <a:buChar char="•"/>
            </a:pPr>
            <a:r>
              <a:rPr lang="ja-JP" altLang="en-US" sz="1300" dirty="0">
                <a:solidFill>
                  <a:schemeClr val="tx1">
                    <a:lumMod val="75000"/>
                    <a:lumOff val="25000"/>
                  </a:schemeClr>
                </a:solidFill>
              </a:rPr>
              <a:t>症状別の具体的な治療方法（テーピング、アイシング等）</a:t>
            </a:r>
            <a:endParaRPr lang="en-US" altLang="ja-JP" sz="1300" dirty="0">
              <a:solidFill>
                <a:schemeClr val="tx1">
                  <a:lumMod val="75000"/>
                  <a:lumOff val="25000"/>
                </a:schemeClr>
              </a:solidFill>
            </a:endParaRPr>
          </a:p>
          <a:p>
            <a:pPr marL="1200150" lvl="2" indent="-285750" algn="l">
              <a:buFont typeface="Arial" panose="020B0604020202020204" pitchFamily="34" charset="0"/>
              <a:buChar char="•"/>
            </a:pPr>
            <a:endParaRPr lang="en-US" altLang="ja-JP" sz="800" dirty="0">
              <a:solidFill>
                <a:schemeClr val="tx1">
                  <a:lumMod val="75000"/>
                  <a:lumOff val="25000"/>
                </a:schemeClr>
              </a:solidFill>
            </a:endParaRPr>
          </a:p>
          <a:p>
            <a:pPr marL="742950" lvl="1" indent="-285750" algn="l">
              <a:buFont typeface="Wingdings" panose="05000000000000000000" pitchFamily="2" charset="2"/>
              <a:buChar char="u"/>
            </a:pPr>
            <a:r>
              <a:rPr lang="ja-JP" altLang="en-US" sz="1300" dirty="0">
                <a:solidFill>
                  <a:schemeClr val="tx1">
                    <a:lumMod val="75000"/>
                    <a:lumOff val="25000"/>
                  </a:schemeClr>
                </a:solidFill>
              </a:rPr>
              <a:t>安全運営の必要上、依頼する父母に安全知識が要望される場合には、スクール内外の講習会（セーフティアシスタント講習等）への参加を促すこと</a:t>
            </a:r>
            <a:endParaRPr lang="en-US" altLang="ja-JP" sz="1300" dirty="0">
              <a:solidFill>
                <a:schemeClr val="tx1">
                  <a:lumMod val="75000"/>
                  <a:lumOff val="25000"/>
                </a:schemeClr>
              </a:solidFill>
            </a:endParaRPr>
          </a:p>
        </p:txBody>
      </p:sp>
    </p:spTree>
    <p:extLst>
      <p:ext uri="{BB962C8B-B14F-4D97-AF65-F5344CB8AC3E}">
        <p14:creationId xmlns:p14="http://schemas.microsoft.com/office/powerpoint/2010/main" val="3085700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5"/>
          <p:cNvSpPr>
            <a:spLocks noGrp="1"/>
          </p:cNvSpPr>
          <p:nvPr>
            <p:ph type="ctrTitle"/>
          </p:nvPr>
        </p:nvSpPr>
        <p:spPr>
          <a:xfrm>
            <a:off x="548680" y="179512"/>
            <a:ext cx="5688632" cy="576064"/>
          </a:xfrm>
        </p:spPr>
        <p:txBody>
          <a:bodyPr>
            <a:normAutofit/>
          </a:bodyPr>
          <a:lstStyle/>
          <a:p>
            <a:r>
              <a:rPr lang="ja-JP" altLang="en-US" sz="2400" dirty="0"/>
              <a:t>行動指針　</a:t>
            </a:r>
            <a:r>
              <a:rPr lang="en-US" altLang="ja-JP" sz="1800" dirty="0"/>
              <a:t>-</a:t>
            </a:r>
            <a:r>
              <a:rPr lang="ja-JP" altLang="en-US" sz="1800" dirty="0"/>
              <a:t>怪我・事故が起こった時</a:t>
            </a:r>
            <a:r>
              <a:rPr lang="en-US" altLang="ja-JP" sz="1800" dirty="0"/>
              <a:t>-</a:t>
            </a:r>
            <a:endParaRPr kumimoji="1" lang="ja-JP" altLang="en-US" sz="1800" dirty="0"/>
          </a:p>
        </p:txBody>
      </p:sp>
      <p:sp>
        <p:nvSpPr>
          <p:cNvPr id="6" name="サブタイトル 5"/>
          <p:cNvSpPr>
            <a:spLocks noGrp="1"/>
          </p:cNvSpPr>
          <p:nvPr>
            <p:ph type="subTitle" idx="1"/>
          </p:nvPr>
        </p:nvSpPr>
        <p:spPr>
          <a:xfrm>
            <a:off x="548680" y="1331640"/>
            <a:ext cx="5760640" cy="360040"/>
          </a:xfrm>
        </p:spPr>
        <p:txBody>
          <a:bodyPr>
            <a:noAutofit/>
          </a:bodyPr>
          <a:lstStyle/>
          <a:p>
            <a:pPr algn="l"/>
            <a:r>
              <a:rPr lang="ja-JP" altLang="en-US" sz="1600" b="1" dirty="0">
                <a:solidFill>
                  <a:schemeClr val="tx1"/>
                </a:solidFill>
              </a:rPr>
              <a:t>怪我・事故が起こった時の行動指針</a:t>
            </a:r>
            <a:endParaRPr lang="en-US" altLang="ja-JP" sz="1600" b="1" dirty="0">
              <a:solidFill>
                <a:schemeClr val="tx1"/>
              </a:solidFill>
            </a:endParaRPr>
          </a:p>
        </p:txBody>
      </p:sp>
      <p:sp>
        <p:nvSpPr>
          <p:cNvPr id="7" name="サブタイトル 5"/>
          <p:cNvSpPr txBox="1">
            <a:spLocks/>
          </p:cNvSpPr>
          <p:nvPr/>
        </p:nvSpPr>
        <p:spPr>
          <a:xfrm>
            <a:off x="555558" y="1691680"/>
            <a:ext cx="5537738" cy="6336704"/>
          </a:xfrm>
          <a:prstGeom prst="rect">
            <a:avLst/>
          </a:prstGeom>
          <a:ln>
            <a:noFill/>
          </a:ln>
        </p:spPr>
        <p:txBody>
          <a:bodyPr>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eiryo UI" pitchFamily="50" charset="-128"/>
                <a:ea typeface="Meiryo UI" pitchFamily="50" charset="-128"/>
                <a:cs typeface="Meiryo UI" pitchFamily="50" charset="-128"/>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eiryo UI" pitchFamily="50" charset="-128"/>
                <a:ea typeface="Meiryo UI" pitchFamily="50" charset="-128"/>
                <a:cs typeface="Meiryo UI" pitchFamily="50" charset="-128"/>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eiryo UI" pitchFamily="50" charset="-128"/>
                <a:ea typeface="Meiryo UI" pitchFamily="50" charset="-128"/>
                <a:cs typeface="Meiryo UI" pitchFamily="50" charset="-128"/>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eiryo UI" pitchFamily="50" charset="-128"/>
                <a:ea typeface="Meiryo UI" pitchFamily="50" charset="-128"/>
                <a:cs typeface="Meiryo UI" pitchFamily="50" charset="-128"/>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eiryo UI" pitchFamily="50" charset="-128"/>
                <a:ea typeface="Meiryo UI" pitchFamily="50" charset="-128"/>
                <a:cs typeface="Meiryo UI" pitchFamily="50" charset="-128"/>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marL="857250" lvl="1" indent="-400050" algn="l">
              <a:buFont typeface="Wingdings" panose="05000000000000000000" pitchFamily="2" charset="2"/>
              <a:buChar char="u"/>
            </a:pPr>
            <a:r>
              <a:rPr lang="ja-JP" altLang="ja-JP" sz="1300" dirty="0">
                <a:solidFill>
                  <a:schemeClr val="tx1"/>
                </a:solidFill>
              </a:rPr>
              <a:t>保護者の連絡先の把握</a:t>
            </a:r>
            <a:r>
              <a:rPr lang="ja-JP" altLang="en-US" sz="1300" dirty="0">
                <a:solidFill>
                  <a:schemeClr val="tx1"/>
                </a:solidFill>
              </a:rPr>
              <a:t>しておく</a:t>
            </a:r>
            <a:endParaRPr lang="ja-JP" altLang="ja-JP" sz="1300" dirty="0">
              <a:solidFill>
                <a:schemeClr val="tx1"/>
              </a:solidFill>
            </a:endParaRPr>
          </a:p>
          <a:p>
            <a:pPr marL="857250" lvl="1" indent="-400050" algn="l">
              <a:buFont typeface="Wingdings" panose="05000000000000000000" pitchFamily="2" charset="2"/>
              <a:buChar char="u"/>
            </a:pPr>
            <a:r>
              <a:rPr lang="ja-JP" altLang="ja-JP" sz="1300" dirty="0">
                <a:solidFill>
                  <a:schemeClr val="tx1"/>
                </a:solidFill>
              </a:rPr>
              <a:t>医師がいない場合は、ヘッドコーチが</a:t>
            </a:r>
            <a:r>
              <a:rPr lang="ja-JP" altLang="en-US" sz="1300" dirty="0">
                <a:solidFill>
                  <a:schemeClr val="tx1">
                    <a:lumMod val="75000"/>
                    <a:lumOff val="25000"/>
                  </a:schemeClr>
                </a:solidFill>
              </a:rPr>
              <a:t>子供の状態を確認</a:t>
            </a:r>
            <a:r>
              <a:rPr lang="ja-JP" altLang="ja-JP" sz="1300" dirty="0">
                <a:solidFill>
                  <a:schemeClr val="tx1"/>
                </a:solidFill>
              </a:rPr>
              <a:t>する</a:t>
            </a:r>
            <a:endParaRPr lang="en-US" altLang="ja-JP" sz="1300" dirty="0">
              <a:solidFill>
                <a:schemeClr val="tx1"/>
              </a:solidFill>
            </a:endParaRPr>
          </a:p>
          <a:p>
            <a:pPr marL="857250" lvl="1" indent="-400050" algn="l">
              <a:buFont typeface="Wingdings" panose="05000000000000000000" pitchFamily="2" charset="2"/>
              <a:buChar char="u"/>
            </a:pPr>
            <a:r>
              <a:rPr lang="ja-JP" altLang="ja-JP" sz="1300" dirty="0">
                <a:solidFill>
                  <a:schemeClr val="tx1">
                    <a:lumMod val="75000"/>
                    <a:lumOff val="25000"/>
                  </a:schemeClr>
                </a:solidFill>
              </a:rPr>
              <a:t>「ラグビー外傷・傷害ハンドブック（日本ラグビーフットボール協会）」を携帯</a:t>
            </a:r>
            <a:r>
              <a:rPr lang="ja-JP" altLang="en-US" sz="1300" dirty="0">
                <a:solidFill>
                  <a:schemeClr val="tx1">
                    <a:lumMod val="75000"/>
                    <a:lumOff val="25000"/>
                  </a:schemeClr>
                </a:solidFill>
              </a:rPr>
              <a:t>し、必要があれば参照</a:t>
            </a:r>
            <a:endParaRPr lang="en-US" altLang="ja-JP" sz="1300" dirty="0">
              <a:solidFill>
                <a:schemeClr val="tx1">
                  <a:lumMod val="75000"/>
                  <a:lumOff val="25000"/>
                </a:schemeClr>
              </a:solidFill>
            </a:endParaRPr>
          </a:p>
          <a:p>
            <a:pPr marL="857250" lvl="1" indent="-400050" algn="l">
              <a:buFont typeface="Wingdings" panose="05000000000000000000" pitchFamily="2" charset="2"/>
              <a:buChar char="u"/>
            </a:pPr>
            <a:r>
              <a:rPr lang="en-US" altLang="ja-JP" sz="1300" dirty="0">
                <a:solidFill>
                  <a:schemeClr val="tx1">
                    <a:lumMod val="75000"/>
                    <a:lumOff val="25000"/>
                  </a:schemeClr>
                </a:solidFill>
              </a:rPr>
              <a:t>TOTAPS/PRICED/HARM</a:t>
            </a:r>
            <a:r>
              <a:rPr lang="ja-JP" altLang="en-US" sz="1300" dirty="0">
                <a:solidFill>
                  <a:schemeClr val="tx1">
                    <a:lumMod val="75000"/>
                    <a:lumOff val="25000"/>
                  </a:schemeClr>
                </a:solidFill>
              </a:rPr>
              <a:t>の実践</a:t>
            </a:r>
            <a:endParaRPr lang="en-US" altLang="ja-JP" sz="1300" dirty="0">
              <a:solidFill>
                <a:schemeClr val="tx1">
                  <a:lumMod val="75000"/>
                  <a:lumOff val="25000"/>
                </a:schemeClr>
              </a:solidFill>
            </a:endParaRPr>
          </a:p>
          <a:p>
            <a:pPr marL="857250" lvl="1" indent="-400050" algn="l">
              <a:buFont typeface="Wingdings" panose="05000000000000000000" pitchFamily="2" charset="2"/>
              <a:buChar char="u"/>
            </a:pPr>
            <a:r>
              <a:rPr lang="ja-JP" altLang="en-US" sz="1300" u="sng" dirty="0">
                <a:solidFill>
                  <a:schemeClr val="tx1"/>
                </a:solidFill>
              </a:rPr>
              <a:t>判断にあたっては</a:t>
            </a:r>
            <a:r>
              <a:rPr lang="ja-JP" altLang="ja-JP" sz="1300" u="sng" dirty="0">
                <a:solidFill>
                  <a:schemeClr val="tx1"/>
                </a:solidFill>
              </a:rPr>
              <a:t>『オーバー・トリアージ』</a:t>
            </a:r>
            <a:r>
              <a:rPr lang="ja-JP" altLang="en-US" sz="1300" u="sng" dirty="0">
                <a:solidFill>
                  <a:schemeClr val="tx1"/>
                </a:solidFill>
              </a:rPr>
              <a:t>を基本とする</a:t>
            </a:r>
            <a:endParaRPr lang="en-US" altLang="ja-JP" sz="1300" u="sng" dirty="0">
              <a:solidFill>
                <a:schemeClr val="tx1"/>
              </a:solidFill>
            </a:endParaRPr>
          </a:p>
          <a:p>
            <a:pPr marL="857250" lvl="1" indent="-400050" algn="l">
              <a:buFont typeface="Wingdings" panose="05000000000000000000" pitchFamily="2" charset="2"/>
              <a:buChar char="u"/>
            </a:pPr>
            <a:endParaRPr lang="en-US" altLang="ja-JP" sz="800" dirty="0">
              <a:solidFill>
                <a:schemeClr val="tx1">
                  <a:lumMod val="75000"/>
                  <a:lumOff val="25000"/>
                </a:schemeClr>
              </a:solidFill>
            </a:endParaRPr>
          </a:p>
          <a:p>
            <a:pPr marL="857250" lvl="1" indent="-400050" algn="l">
              <a:buFont typeface="Wingdings" panose="05000000000000000000" pitchFamily="2" charset="2"/>
              <a:buChar char="u"/>
            </a:pPr>
            <a:r>
              <a:rPr lang="ja-JP" altLang="ja-JP" sz="1300" b="1" dirty="0">
                <a:solidFill>
                  <a:schemeClr val="tx1">
                    <a:lumMod val="75000"/>
                    <a:lumOff val="25000"/>
                  </a:schemeClr>
                </a:solidFill>
              </a:rPr>
              <a:t>明らかに緊急を要する</a:t>
            </a:r>
            <a:r>
              <a:rPr lang="ja-JP" altLang="en-US" sz="1300" b="1" dirty="0">
                <a:solidFill>
                  <a:schemeClr val="tx1">
                    <a:lumMod val="75000"/>
                    <a:lumOff val="25000"/>
                  </a:schemeClr>
                </a:solidFill>
              </a:rPr>
              <a:t>外傷</a:t>
            </a:r>
            <a:r>
              <a:rPr lang="ja-JP" altLang="ja-JP" sz="1300" b="1" dirty="0">
                <a:solidFill>
                  <a:schemeClr val="tx1">
                    <a:lumMod val="75000"/>
                    <a:lumOff val="25000"/>
                  </a:schemeClr>
                </a:solidFill>
              </a:rPr>
              <a:t>（重症事故）と判断</a:t>
            </a:r>
            <a:r>
              <a:rPr lang="ja-JP" altLang="en-US" sz="1300" b="1" dirty="0">
                <a:solidFill>
                  <a:schemeClr val="tx1">
                    <a:lumMod val="75000"/>
                    <a:lumOff val="25000"/>
                  </a:schemeClr>
                </a:solidFill>
              </a:rPr>
              <a:t>される場合</a:t>
            </a:r>
            <a:r>
              <a:rPr lang="ja-JP" altLang="ja-JP" sz="1300" dirty="0">
                <a:solidFill>
                  <a:schemeClr val="tx1">
                    <a:lumMod val="75000"/>
                    <a:lumOff val="25000"/>
                  </a:schemeClr>
                </a:solidFill>
              </a:rPr>
              <a:t>は、即座に救急に連絡をする</a:t>
            </a:r>
            <a:r>
              <a:rPr lang="ja-JP" altLang="en-US" sz="1300" dirty="0">
                <a:solidFill>
                  <a:schemeClr val="tx1">
                    <a:lumMod val="75000"/>
                    <a:lumOff val="25000"/>
                  </a:schemeClr>
                </a:solidFill>
              </a:rPr>
              <a:t>（以下は症状</a:t>
            </a:r>
            <a:r>
              <a:rPr lang="ja-JP" altLang="en-US" sz="1300" b="1" dirty="0">
                <a:solidFill>
                  <a:schemeClr val="tx1">
                    <a:lumMod val="75000"/>
                    <a:lumOff val="25000"/>
                  </a:schemeClr>
                </a:solidFill>
              </a:rPr>
              <a:t>例</a:t>
            </a:r>
            <a:r>
              <a:rPr lang="ja-JP" altLang="en-US" sz="1300" dirty="0">
                <a:solidFill>
                  <a:schemeClr val="tx1">
                    <a:lumMod val="75000"/>
                    <a:lumOff val="25000"/>
                  </a:schemeClr>
                </a:solidFill>
              </a:rPr>
              <a:t>）</a:t>
            </a:r>
            <a:endParaRPr lang="en-US" altLang="ja-JP" sz="1300" dirty="0">
              <a:solidFill>
                <a:schemeClr val="tx1">
                  <a:lumMod val="75000"/>
                  <a:lumOff val="25000"/>
                </a:schemeClr>
              </a:solidFill>
            </a:endParaRPr>
          </a:p>
          <a:p>
            <a:pPr marL="1314450" lvl="2" indent="-400050" algn="l">
              <a:buFont typeface="Arial" pitchFamily="34" charset="0"/>
              <a:buChar char="•"/>
            </a:pPr>
            <a:r>
              <a:rPr lang="ja-JP" altLang="en-US" sz="1300" dirty="0">
                <a:solidFill>
                  <a:schemeClr val="tx1">
                    <a:lumMod val="75000"/>
                    <a:lumOff val="25000"/>
                  </a:schemeClr>
                </a:solidFill>
              </a:rPr>
              <a:t>頭部、頸部の負傷</a:t>
            </a:r>
            <a:endParaRPr lang="en-US" altLang="ja-JP" sz="1300" dirty="0">
              <a:solidFill>
                <a:schemeClr val="tx1">
                  <a:lumMod val="75000"/>
                  <a:lumOff val="25000"/>
                </a:schemeClr>
              </a:solidFill>
            </a:endParaRPr>
          </a:p>
          <a:p>
            <a:pPr marL="1314450" lvl="2" indent="-400050" algn="l">
              <a:buFont typeface="Arial" pitchFamily="34" charset="0"/>
              <a:buChar char="•"/>
            </a:pPr>
            <a:r>
              <a:rPr lang="ja-JP" altLang="en-US" sz="1300" dirty="0">
                <a:solidFill>
                  <a:schemeClr val="tx1">
                    <a:lumMod val="75000"/>
                    <a:lumOff val="25000"/>
                  </a:schemeClr>
                </a:solidFill>
              </a:rPr>
              <a:t>痛みが続く場合</a:t>
            </a:r>
            <a:endParaRPr lang="en-US" altLang="ja-JP" sz="1300" dirty="0">
              <a:solidFill>
                <a:schemeClr val="tx1">
                  <a:lumMod val="75000"/>
                  <a:lumOff val="25000"/>
                </a:schemeClr>
              </a:solidFill>
            </a:endParaRPr>
          </a:p>
          <a:p>
            <a:pPr marL="1314450" lvl="2" indent="-400050" algn="l">
              <a:buFont typeface="Arial" pitchFamily="34" charset="0"/>
              <a:buChar char="•"/>
            </a:pPr>
            <a:r>
              <a:rPr lang="ja-JP" altLang="en-US" sz="1300" dirty="0">
                <a:solidFill>
                  <a:schemeClr val="tx1">
                    <a:lumMod val="75000"/>
                    <a:lumOff val="25000"/>
                  </a:schemeClr>
                </a:solidFill>
              </a:rPr>
              <a:t>意識がもうろうとした状態</a:t>
            </a:r>
            <a:endParaRPr lang="en-US" altLang="ja-JP" sz="1300" dirty="0">
              <a:solidFill>
                <a:schemeClr val="tx1">
                  <a:lumMod val="75000"/>
                  <a:lumOff val="25000"/>
                </a:schemeClr>
              </a:solidFill>
            </a:endParaRPr>
          </a:p>
          <a:p>
            <a:pPr marL="1314450" lvl="2" indent="-400050" algn="l">
              <a:buFont typeface="Arial" pitchFamily="34" charset="0"/>
              <a:buChar char="•"/>
            </a:pPr>
            <a:r>
              <a:rPr lang="ja-JP" altLang="en-US" sz="1300" dirty="0">
                <a:solidFill>
                  <a:schemeClr val="tx1">
                    <a:lumMod val="75000"/>
                    <a:lumOff val="25000"/>
                  </a:schemeClr>
                </a:solidFill>
              </a:rPr>
              <a:t>記憶喪失</a:t>
            </a:r>
            <a:endParaRPr lang="en-US" altLang="ja-JP" sz="1300" dirty="0">
              <a:solidFill>
                <a:schemeClr val="tx1">
                  <a:lumMod val="75000"/>
                  <a:lumOff val="25000"/>
                </a:schemeClr>
              </a:solidFill>
            </a:endParaRPr>
          </a:p>
          <a:p>
            <a:pPr marL="1314450" lvl="2" indent="-400050" algn="l">
              <a:buFont typeface="Arial" pitchFamily="34" charset="0"/>
              <a:buChar char="•"/>
            </a:pPr>
            <a:r>
              <a:rPr lang="ja-JP" altLang="en-US" sz="1300" dirty="0">
                <a:solidFill>
                  <a:schemeClr val="tx1">
                    <a:lumMod val="75000"/>
                    <a:lumOff val="25000"/>
                  </a:schemeClr>
                </a:solidFill>
              </a:rPr>
              <a:t>吐き気を訴えた場合</a:t>
            </a:r>
            <a:endParaRPr lang="en-US" altLang="ja-JP" sz="1300" dirty="0">
              <a:solidFill>
                <a:schemeClr val="tx1">
                  <a:lumMod val="75000"/>
                  <a:lumOff val="25000"/>
                </a:schemeClr>
              </a:solidFill>
            </a:endParaRPr>
          </a:p>
          <a:p>
            <a:pPr marL="1314450" lvl="2" indent="-400050" algn="l">
              <a:buFont typeface="Meiryo UI" panose="020B0604030504040204" pitchFamily="50" charset="-128"/>
              <a:buChar char="※"/>
            </a:pPr>
            <a:r>
              <a:rPr lang="ja-JP" altLang="en-US" sz="1300" b="1" dirty="0">
                <a:solidFill>
                  <a:srgbClr val="FF0000"/>
                </a:solidFill>
              </a:rPr>
              <a:t>現場で</a:t>
            </a:r>
            <a:r>
              <a:rPr lang="ja-JP" altLang="en-US" sz="1300" b="1" u="sng" dirty="0">
                <a:solidFill>
                  <a:srgbClr val="FF0000"/>
                </a:solidFill>
              </a:rPr>
              <a:t>症状の</a:t>
            </a:r>
            <a:r>
              <a:rPr lang="ja-JP" altLang="ja-JP" sz="1300" b="1" u="sng" dirty="0">
                <a:solidFill>
                  <a:srgbClr val="FF0000"/>
                </a:solidFill>
              </a:rPr>
              <a:t>判断</a:t>
            </a:r>
            <a:r>
              <a:rPr lang="ja-JP" altLang="ja-JP" sz="1300" b="1" dirty="0">
                <a:solidFill>
                  <a:srgbClr val="FF0000"/>
                </a:solidFill>
              </a:rPr>
              <a:t>がつかない場合</a:t>
            </a:r>
            <a:r>
              <a:rPr lang="ja-JP" altLang="ja-JP" sz="1300" dirty="0">
                <a:solidFill>
                  <a:srgbClr val="FF0000"/>
                </a:solidFill>
              </a:rPr>
              <a:t>、</a:t>
            </a:r>
            <a:r>
              <a:rPr lang="ja-JP" altLang="ja-JP" sz="1300" dirty="0">
                <a:solidFill>
                  <a:schemeClr val="tx1">
                    <a:lumMod val="85000"/>
                    <a:lumOff val="15000"/>
                  </a:schemeClr>
                </a:solidFill>
              </a:rPr>
              <a:t>必ず父母と連絡をとり、病院での診察を</a:t>
            </a:r>
            <a:r>
              <a:rPr lang="ja-JP" altLang="en-US" sz="1300" dirty="0">
                <a:solidFill>
                  <a:schemeClr val="tx1">
                    <a:lumMod val="85000"/>
                    <a:lumOff val="15000"/>
                  </a:schemeClr>
                </a:solidFill>
              </a:rPr>
              <a:t>促し</a:t>
            </a:r>
            <a:r>
              <a:rPr lang="ja-JP" altLang="ja-JP" sz="1300" dirty="0">
                <a:solidFill>
                  <a:schemeClr val="tx1">
                    <a:lumMod val="85000"/>
                    <a:lumOff val="15000"/>
                  </a:schemeClr>
                </a:solidFill>
              </a:rPr>
              <a:t>、医師</a:t>
            </a:r>
            <a:r>
              <a:rPr lang="ja-JP" altLang="en-US" sz="1300" dirty="0">
                <a:solidFill>
                  <a:schemeClr val="tx1">
                    <a:lumMod val="85000"/>
                    <a:lumOff val="15000"/>
                  </a:schemeClr>
                </a:solidFill>
              </a:rPr>
              <a:t>に症状、練習の継続等の</a:t>
            </a:r>
            <a:r>
              <a:rPr lang="ja-JP" altLang="ja-JP" sz="1300" dirty="0">
                <a:solidFill>
                  <a:schemeClr val="tx1">
                    <a:lumMod val="85000"/>
                    <a:lumOff val="15000"/>
                  </a:schemeClr>
                </a:solidFill>
              </a:rPr>
              <a:t>判断</a:t>
            </a:r>
            <a:r>
              <a:rPr lang="ja-JP" altLang="en-US" sz="1300" dirty="0">
                <a:solidFill>
                  <a:schemeClr val="tx1">
                    <a:lumMod val="85000"/>
                    <a:lumOff val="15000"/>
                  </a:schemeClr>
                </a:solidFill>
              </a:rPr>
              <a:t>を仰ぐこと</a:t>
            </a:r>
            <a:endParaRPr lang="en-US" altLang="ja-JP" sz="1300" dirty="0">
              <a:solidFill>
                <a:schemeClr val="tx1">
                  <a:lumMod val="85000"/>
                  <a:lumOff val="15000"/>
                </a:schemeClr>
              </a:solidFill>
            </a:endParaRPr>
          </a:p>
          <a:p>
            <a:pPr marL="1314450" lvl="2" indent="-400050" algn="l">
              <a:buFont typeface="Meiryo UI" panose="020B0604030504040204" pitchFamily="50" charset="-128"/>
              <a:buChar char="※"/>
            </a:pPr>
            <a:endParaRPr lang="en-US" altLang="ja-JP" sz="800" dirty="0">
              <a:solidFill>
                <a:schemeClr val="tx1">
                  <a:lumMod val="85000"/>
                  <a:lumOff val="15000"/>
                </a:schemeClr>
              </a:solidFill>
            </a:endParaRPr>
          </a:p>
          <a:p>
            <a:pPr marL="857250" lvl="1" indent="-400050" algn="l">
              <a:buFont typeface="Wingdings" panose="05000000000000000000" pitchFamily="2" charset="2"/>
              <a:buChar char="u"/>
            </a:pPr>
            <a:r>
              <a:rPr lang="ja-JP" altLang="en-US" sz="1300" dirty="0">
                <a:solidFill>
                  <a:schemeClr val="tx1">
                    <a:lumMod val="75000"/>
                    <a:lumOff val="25000"/>
                  </a:schemeClr>
                </a:solidFill>
              </a:rPr>
              <a:t>頭部・顔面を打った場合（脳震盪の疑い）</a:t>
            </a:r>
            <a:endParaRPr lang="en-US" altLang="ja-JP" sz="1300" dirty="0">
              <a:solidFill>
                <a:schemeClr val="tx1">
                  <a:lumMod val="75000"/>
                  <a:lumOff val="25000"/>
                </a:schemeClr>
              </a:solidFill>
            </a:endParaRPr>
          </a:p>
          <a:p>
            <a:pPr lvl="2" algn="l"/>
            <a:r>
              <a:rPr lang="ja-JP" altLang="en-US" sz="1300" dirty="0">
                <a:solidFill>
                  <a:schemeClr val="tx1">
                    <a:lumMod val="75000"/>
                    <a:lumOff val="25000"/>
                  </a:schemeClr>
                </a:solidFill>
              </a:rPr>
              <a:t>現場での判断については、以下のガイドラインを参照</a:t>
            </a:r>
            <a:endParaRPr lang="en-US" altLang="ja-JP" sz="1300" dirty="0">
              <a:solidFill>
                <a:schemeClr val="tx1">
                  <a:lumMod val="75000"/>
                  <a:lumOff val="25000"/>
                </a:schemeClr>
              </a:solidFill>
            </a:endParaRPr>
          </a:p>
          <a:p>
            <a:pPr marL="1314450" lvl="2" indent="-400050" algn="l">
              <a:buFont typeface="Meiryo UI" panose="020B0604030504040204" pitchFamily="50" charset="-128"/>
              <a:buChar char="★"/>
            </a:pPr>
            <a:r>
              <a:rPr lang="ja-JP" altLang="en-US" sz="1300" dirty="0">
                <a:solidFill>
                  <a:srgbClr val="FF0000"/>
                </a:solidFill>
              </a:rPr>
              <a:t>「</a:t>
            </a:r>
            <a:r>
              <a:rPr lang="en-US" altLang="ja-JP" sz="1300" dirty="0">
                <a:solidFill>
                  <a:srgbClr val="FF0000"/>
                </a:solidFill>
              </a:rPr>
              <a:t>IRB</a:t>
            </a:r>
            <a:r>
              <a:rPr lang="ja-JP" altLang="en-US" sz="1300" dirty="0">
                <a:solidFill>
                  <a:srgbClr val="FF0000"/>
                </a:solidFill>
              </a:rPr>
              <a:t> 脳震盪ガイドライン」参照</a:t>
            </a:r>
            <a:endParaRPr lang="en-US" altLang="ja-JP" sz="1300" dirty="0">
              <a:solidFill>
                <a:srgbClr val="FF0000"/>
              </a:solidFill>
            </a:endParaRPr>
          </a:p>
          <a:p>
            <a:pPr marL="1314450" lvl="2" indent="-400050" algn="l">
              <a:buFont typeface="Meiryo UI" panose="020B0604030504040204" pitchFamily="50" charset="-128"/>
              <a:buChar char="★"/>
            </a:pPr>
            <a:r>
              <a:rPr lang="ja-JP" altLang="en-US" sz="1300" dirty="0">
                <a:solidFill>
                  <a:srgbClr val="FF0000"/>
                </a:solidFill>
              </a:rPr>
              <a:t>「</a:t>
            </a:r>
            <a:r>
              <a:rPr lang="en-US" altLang="ja-JP" sz="1300" dirty="0">
                <a:solidFill>
                  <a:srgbClr val="FF0000"/>
                </a:solidFill>
              </a:rPr>
              <a:t>SCAT2/</a:t>
            </a:r>
            <a:r>
              <a:rPr lang="ja-JP" altLang="en-US" sz="1300" dirty="0">
                <a:solidFill>
                  <a:srgbClr val="FF0000"/>
                </a:solidFill>
              </a:rPr>
              <a:t>ポケット</a:t>
            </a:r>
            <a:r>
              <a:rPr lang="en-US" altLang="ja-JP" sz="1300" dirty="0">
                <a:solidFill>
                  <a:srgbClr val="FF0000"/>
                </a:solidFill>
              </a:rPr>
              <a:t>SCAT2</a:t>
            </a:r>
            <a:r>
              <a:rPr lang="ja-JP" altLang="en-US" sz="1300" dirty="0">
                <a:solidFill>
                  <a:srgbClr val="FF0000"/>
                </a:solidFill>
              </a:rPr>
              <a:t>」参照</a:t>
            </a:r>
            <a:endParaRPr lang="en-US" altLang="ja-JP" sz="1300" dirty="0">
              <a:solidFill>
                <a:srgbClr val="FF0000"/>
              </a:solidFill>
            </a:endParaRPr>
          </a:p>
          <a:p>
            <a:pPr marL="1314450" lvl="2" indent="-400050" algn="l">
              <a:buFont typeface="Meiryo UI" panose="020B0604030504040204" pitchFamily="50" charset="-128"/>
              <a:buChar char="★"/>
            </a:pPr>
            <a:r>
              <a:rPr lang="ja-JP" altLang="en-US" sz="1300" dirty="0">
                <a:solidFill>
                  <a:srgbClr val="FF0000"/>
                </a:solidFill>
              </a:rPr>
              <a:t>「脳震盪</a:t>
            </a:r>
            <a:r>
              <a:rPr lang="en-US" altLang="ja-JP" sz="1300" dirty="0">
                <a:solidFill>
                  <a:srgbClr val="FF0000"/>
                </a:solidFill>
              </a:rPr>
              <a:t>/</a:t>
            </a:r>
            <a:r>
              <a:rPr lang="ja-JP" altLang="en-US" sz="1300" dirty="0">
                <a:solidFill>
                  <a:srgbClr val="FF0000"/>
                </a:solidFill>
              </a:rPr>
              <a:t>脳震盪の疑い簡易判断表」参照</a:t>
            </a:r>
            <a:endParaRPr lang="en-US" altLang="ja-JP" sz="1300" dirty="0">
              <a:solidFill>
                <a:srgbClr val="FF0000"/>
              </a:solidFill>
            </a:endParaRPr>
          </a:p>
          <a:p>
            <a:pPr marL="1314450" lvl="2" indent="-400050" algn="l">
              <a:buFont typeface="Meiryo UI" panose="020B0604030504040204" pitchFamily="50" charset="-128"/>
              <a:buChar char="※"/>
            </a:pPr>
            <a:r>
              <a:rPr lang="ja-JP" altLang="en-US" sz="1300" dirty="0">
                <a:solidFill>
                  <a:schemeClr val="tx1">
                    <a:lumMod val="75000"/>
                    <a:lumOff val="25000"/>
                  </a:schemeClr>
                </a:solidFill>
              </a:rPr>
              <a:t>疑いのある場合は、病院へ搬送することを優先すること</a:t>
            </a:r>
            <a:endParaRPr lang="en-US" altLang="ja-JP" sz="1300" dirty="0">
              <a:solidFill>
                <a:schemeClr val="tx1">
                  <a:lumMod val="75000"/>
                  <a:lumOff val="25000"/>
                </a:schemeClr>
              </a:solidFill>
            </a:endParaRPr>
          </a:p>
          <a:p>
            <a:pPr marL="1314450" lvl="2" indent="-400050" algn="l">
              <a:buFont typeface="Meiryo UI" panose="020B0604030504040204" pitchFamily="50" charset="-128"/>
              <a:buChar char="※"/>
            </a:pPr>
            <a:endParaRPr lang="en-US" altLang="ja-JP" sz="800" dirty="0">
              <a:solidFill>
                <a:schemeClr val="tx1">
                  <a:lumMod val="75000"/>
                  <a:lumOff val="25000"/>
                </a:schemeClr>
              </a:solidFill>
            </a:endParaRPr>
          </a:p>
          <a:p>
            <a:pPr marL="857250" lvl="1" indent="-400050" algn="l">
              <a:buFont typeface="Wingdings" panose="05000000000000000000" pitchFamily="2" charset="2"/>
              <a:buChar char="u"/>
            </a:pPr>
            <a:r>
              <a:rPr lang="ja-JP" altLang="ja-JP" sz="1300" dirty="0">
                <a:solidFill>
                  <a:schemeClr val="tx1">
                    <a:lumMod val="75000"/>
                    <a:lumOff val="25000"/>
                  </a:schemeClr>
                </a:solidFill>
              </a:rPr>
              <a:t>怪我人発生時に、</a:t>
            </a:r>
            <a:r>
              <a:rPr lang="ja-JP" altLang="en-US" sz="1300" dirty="0">
                <a:solidFill>
                  <a:schemeClr val="tx1">
                    <a:lumMod val="75000"/>
                    <a:lumOff val="25000"/>
                  </a:schemeClr>
                </a:solidFill>
              </a:rPr>
              <a:t>（救急到着までの）</a:t>
            </a:r>
            <a:r>
              <a:rPr lang="ja-JP" altLang="ja-JP" sz="1300" dirty="0">
                <a:solidFill>
                  <a:schemeClr val="tx1">
                    <a:lumMod val="75000"/>
                    <a:lumOff val="25000"/>
                  </a:schemeClr>
                </a:solidFill>
              </a:rPr>
              <a:t>処置・経過観察をする</a:t>
            </a:r>
            <a:r>
              <a:rPr lang="ja-JP" altLang="ja-JP" sz="1300" b="1" dirty="0">
                <a:solidFill>
                  <a:schemeClr val="tx1">
                    <a:lumMod val="75000"/>
                    <a:lumOff val="25000"/>
                  </a:schemeClr>
                </a:solidFill>
              </a:rPr>
              <a:t>コーチ</a:t>
            </a:r>
            <a:r>
              <a:rPr lang="ja-JP" altLang="en-US" sz="1300" dirty="0">
                <a:solidFill>
                  <a:schemeClr val="tx1">
                    <a:lumMod val="75000"/>
                    <a:lumOff val="25000"/>
                  </a:schemeClr>
                </a:solidFill>
              </a:rPr>
              <a:t>を</a:t>
            </a:r>
            <a:r>
              <a:rPr lang="ja-JP" altLang="ja-JP" sz="1300" dirty="0">
                <a:solidFill>
                  <a:schemeClr val="tx1">
                    <a:lumMod val="75000"/>
                    <a:lumOff val="25000"/>
                  </a:schemeClr>
                </a:solidFill>
              </a:rPr>
              <a:t>明確</a:t>
            </a:r>
            <a:r>
              <a:rPr lang="ja-JP" altLang="en-US" sz="1300" dirty="0">
                <a:solidFill>
                  <a:schemeClr val="tx1">
                    <a:lumMod val="75000"/>
                    <a:lumOff val="25000"/>
                  </a:schemeClr>
                </a:solidFill>
              </a:rPr>
              <a:t>にする</a:t>
            </a:r>
            <a:endParaRPr lang="en-US" altLang="ja-JP" sz="1300" dirty="0">
              <a:solidFill>
                <a:schemeClr val="tx1">
                  <a:lumMod val="75000"/>
                  <a:lumOff val="25000"/>
                </a:schemeClr>
              </a:solidFill>
            </a:endParaRPr>
          </a:p>
          <a:p>
            <a:pPr marL="1314450" lvl="2" indent="-400050" algn="l">
              <a:buFont typeface="Arial" pitchFamily="34" charset="0"/>
              <a:buChar char="•"/>
            </a:pPr>
            <a:r>
              <a:rPr lang="ja-JP" altLang="en-US" sz="1300" dirty="0">
                <a:solidFill>
                  <a:schemeClr val="tx1">
                    <a:lumMod val="75000"/>
                    <a:lumOff val="25000"/>
                  </a:schemeClr>
                </a:solidFill>
              </a:rPr>
              <a:t>重傷事故発生時の記録を必ずとること</a:t>
            </a:r>
            <a:endParaRPr lang="en-US" altLang="ja-JP" sz="1300" dirty="0">
              <a:solidFill>
                <a:schemeClr val="tx1">
                  <a:lumMod val="75000"/>
                  <a:lumOff val="25000"/>
                </a:schemeClr>
              </a:solidFill>
            </a:endParaRPr>
          </a:p>
          <a:p>
            <a:pPr marL="1314450" lvl="2" indent="-400050" algn="l">
              <a:buFont typeface="Meiryo UI" panose="020B0604030504040204" pitchFamily="50" charset="-128"/>
              <a:buChar char="※"/>
            </a:pPr>
            <a:r>
              <a:rPr lang="ja-JP" altLang="en-US" sz="1300" dirty="0">
                <a:solidFill>
                  <a:schemeClr val="tx1">
                    <a:lumMod val="75000"/>
                    <a:lumOff val="25000"/>
                  </a:schemeClr>
                </a:solidFill>
              </a:rPr>
              <a:t>記録の書式は、別資料を参照</a:t>
            </a:r>
            <a:endParaRPr lang="en-US" altLang="ja-JP" sz="1300" dirty="0">
              <a:solidFill>
                <a:schemeClr val="tx1">
                  <a:lumMod val="75000"/>
                  <a:lumOff val="25000"/>
                </a:schemeClr>
              </a:solidFill>
            </a:endParaRPr>
          </a:p>
          <a:p>
            <a:pPr marL="1314450" lvl="2" indent="-400050" algn="l">
              <a:buFont typeface="Arial" pitchFamily="34" charset="0"/>
              <a:buChar char="•"/>
            </a:pPr>
            <a:r>
              <a:rPr lang="ja-JP" altLang="en-US" sz="1300" dirty="0">
                <a:solidFill>
                  <a:schemeClr val="tx1"/>
                </a:solidFill>
              </a:rPr>
              <a:t>受傷生徒は</a:t>
            </a:r>
            <a:r>
              <a:rPr lang="en-US" altLang="ja-JP" sz="1300" dirty="0">
                <a:solidFill>
                  <a:schemeClr val="tx1"/>
                </a:solidFill>
              </a:rPr>
              <a:t>1</a:t>
            </a:r>
            <a:r>
              <a:rPr lang="ja-JP" altLang="en-US" sz="1300" dirty="0">
                <a:solidFill>
                  <a:schemeClr val="tx1"/>
                </a:solidFill>
              </a:rPr>
              <a:t>人で帰宅させない（保護者</a:t>
            </a:r>
            <a:r>
              <a:rPr lang="en-US" altLang="ja-JP" sz="1300" dirty="0">
                <a:solidFill>
                  <a:schemeClr val="tx1">
                    <a:lumMod val="75000"/>
                    <a:lumOff val="25000"/>
                  </a:schemeClr>
                </a:solidFill>
              </a:rPr>
              <a:t>/</a:t>
            </a:r>
            <a:r>
              <a:rPr lang="ja-JP" altLang="en-US" sz="1300" dirty="0">
                <a:solidFill>
                  <a:schemeClr val="tx1">
                    <a:lumMod val="75000"/>
                    <a:lumOff val="25000"/>
                  </a:schemeClr>
                </a:solidFill>
              </a:rPr>
              <a:t>父兄の協力</a:t>
            </a:r>
            <a:r>
              <a:rPr lang="en-US" altLang="ja-JP" sz="1300" dirty="0">
                <a:solidFill>
                  <a:schemeClr val="tx1">
                    <a:lumMod val="75000"/>
                    <a:lumOff val="25000"/>
                  </a:schemeClr>
                </a:solidFill>
              </a:rPr>
              <a:t>/</a:t>
            </a:r>
            <a:r>
              <a:rPr lang="ja-JP" altLang="en-US" sz="1300" dirty="0">
                <a:solidFill>
                  <a:schemeClr val="tx1">
                    <a:lumMod val="75000"/>
                    <a:lumOff val="25000"/>
                  </a:schemeClr>
                </a:solidFill>
              </a:rPr>
              <a:t>コーチ付き添い）</a:t>
            </a:r>
            <a:endParaRPr lang="en-US" altLang="ja-JP" sz="1300" dirty="0">
              <a:solidFill>
                <a:schemeClr val="tx1">
                  <a:lumMod val="75000"/>
                  <a:lumOff val="25000"/>
                </a:schemeClr>
              </a:solidFill>
            </a:endParaRPr>
          </a:p>
        </p:txBody>
      </p:sp>
    </p:spTree>
    <p:extLst>
      <p:ext uri="{BB962C8B-B14F-4D97-AF65-F5344CB8AC3E}">
        <p14:creationId xmlns:p14="http://schemas.microsoft.com/office/powerpoint/2010/main" val="1714653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5"/>
          <p:cNvSpPr>
            <a:spLocks noGrp="1"/>
          </p:cNvSpPr>
          <p:nvPr>
            <p:ph type="ctrTitle"/>
          </p:nvPr>
        </p:nvSpPr>
        <p:spPr>
          <a:xfrm>
            <a:off x="548680" y="179512"/>
            <a:ext cx="5688632" cy="576064"/>
          </a:xfrm>
        </p:spPr>
        <p:txBody>
          <a:bodyPr>
            <a:normAutofit/>
          </a:bodyPr>
          <a:lstStyle/>
          <a:p>
            <a:r>
              <a:rPr lang="ja-JP" altLang="en-US" sz="2400" dirty="0"/>
              <a:t>行動指針</a:t>
            </a:r>
            <a:r>
              <a:rPr lang="ja-JP" altLang="en-US" sz="2700" dirty="0"/>
              <a:t>　</a:t>
            </a:r>
            <a:r>
              <a:rPr lang="en-US" altLang="ja-JP" sz="1800" dirty="0"/>
              <a:t>–</a:t>
            </a:r>
            <a:r>
              <a:rPr lang="ja-JP" altLang="en-US" sz="1800" dirty="0"/>
              <a:t>怪我・事故が起こった時＜報告＞</a:t>
            </a:r>
            <a:r>
              <a:rPr lang="en-US" altLang="ja-JP" sz="1800" dirty="0"/>
              <a:t>-</a:t>
            </a:r>
            <a:endParaRPr kumimoji="1" lang="ja-JP" altLang="en-US" sz="1800" dirty="0"/>
          </a:p>
        </p:txBody>
      </p:sp>
      <p:sp>
        <p:nvSpPr>
          <p:cNvPr id="6" name="サブタイトル 5"/>
          <p:cNvSpPr>
            <a:spLocks noGrp="1"/>
          </p:cNvSpPr>
          <p:nvPr>
            <p:ph type="subTitle" idx="1"/>
          </p:nvPr>
        </p:nvSpPr>
        <p:spPr>
          <a:xfrm>
            <a:off x="548680" y="1259632"/>
            <a:ext cx="5760640" cy="864096"/>
          </a:xfrm>
        </p:spPr>
        <p:txBody>
          <a:bodyPr>
            <a:noAutofit/>
          </a:bodyPr>
          <a:lstStyle/>
          <a:p>
            <a:pPr algn="l"/>
            <a:r>
              <a:rPr lang="ja-JP" altLang="ja-JP" sz="1600" b="1" dirty="0">
                <a:solidFill>
                  <a:schemeClr val="tx1"/>
                </a:solidFill>
              </a:rPr>
              <a:t>報告</a:t>
            </a:r>
            <a:endParaRPr lang="en-US" altLang="ja-JP" sz="1600" b="1" dirty="0">
              <a:solidFill>
                <a:schemeClr val="tx1"/>
              </a:solidFill>
            </a:endParaRPr>
          </a:p>
          <a:p>
            <a:pPr marL="285750" indent="-285750" algn="l">
              <a:buFont typeface="Meiryo UI" panose="020B0604030504040204" pitchFamily="50" charset="-128"/>
              <a:buChar char="★"/>
            </a:pPr>
            <a:r>
              <a:rPr lang="ja-JP" altLang="en-US" sz="1400" dirty="0">
                <a:solidFill>
                  <a:srgbClr val="FF0000"/>
                </a:solidFill>
              </a:rPr>
              <a:t>「協会報告並びに保険申請手順マニュアル」を参照</a:t>
            </a:r>
            <a:endParaRPr lang="en-US" altLang="ja-JP" sz="1400" dirty="0">
              <a:solidFill>
                <a:srgbClr val="FF0000"/>
              </a:solidFill>
            </a:endParaRPr>
          </a:p>
          <a:p>
            <a:pPr marL="285750" indent="-285750" algn="l">
              <a:buFont typeface="Meiryo UI" panose="020B0604030504040204" pitchFamily="50" charset="-128"/>
              <a:buChar char="★"/>
            </a:pPr>
            <a:r>
              <a:rPr lang="ja-JP" altLang="ja-JP" sz="1400" dirty="0">
                <a:solidFill>
                  <a:srgbClr val="FF0000"/>
                </a:solidFill>
              </a:rPr>
              <a:t>保護者との状況、状態の共有</a:t>
            </a:r>
            <a:r>
              <a:rPr lang="ja-JP" altLang="en-US" sz="1400" dirty="0">
                <a:solidFill>
                  <a:srgbClr val="FF0000"/>
                </a:solidFill>
              </a:rPr>
              <a:t>を基本行動とすること</a:t>
            </a:r>
            <a:endParaRPr lang="en-US" altLang="ja-JP" sz="1400" dirty="0">
              <a:solidFill>
                <a:srgbClr val="FF0000"/>
              </a:solidFill>
            </a:endParaRPr>
          </a:p>
        </p:txBody>
      </p:sp>
      <p:sp>
        <p:nvSpPr>
          <p:cNvPr id="5" name="サブタイトル 5"/>
          <p:cNvSpPr txBox="1">
            <a:spLocks/>
          </p:cNvSpPr>
          <p:nvPr/>
        </p:nvSpPr>
        <p:spPr>
          <a:xfrm>
            <a:off x="821602" y="2123728"/>
            <a:ext cx="5415709" cy="2520280"/>
          </a:xfrm>
          <a:prstGeom prst="rect">
            <a:avLst/>
          </a:prstGeom>
        </p:spPr>
        <p:txBody>
          <a:bodyPr>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eiryo UI" pitchFamily="50" charset="-128"/>
                <a:ea typeface="Meiryo UI" pitchFamily="50" charset="-128"/>
                <a:cs typeface="Meiryo UI" pitchFamily="50" charset="-128"/>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eiryo UI" pitchFamily="50" charset="-128"/>
                <a:ea typeface="Meiryo UI" pitchFamily="50" charset="-128"/>
                <a:cs typeface="Meiryo UI" pitchFamily="50" charset="-128"/>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eiryo UI" pitchFamily="50" charset="-128"/>
                <a:ea typeface="Meiryo UI" pitchFamily="50" charset="-128"/>
                <a:cs typeface="Meiryo UI" pitchFamily="50" charset="-128"/>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eiryo UI" pitchFamily="50" charset="-128"/>
                <a:ea typeface="Meiryo UI" pitchFamily="50" charset="-128"/>
                <a:cs typeface="Meiryo UI" pitchFamily="50" charset="-128"/>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eiryo UI" pitchFamily="50" charset="-128"/>
                <a:ea typeface="Meiryo UI" pitchFamily="50" charset="-128"/>
                <a:cs typeface="Meiryo UI" pitchFamily="50" charset="-128"/>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marL="285750" indent="-285750" algn="l">
              <a:buFont typeface="Wingdings" panose="05000000000000000000" pitchFamily="2" charset="2"/>
              <a:buChar char="u"/>
            </a:pPr>
            <a:r>
              <a:rPr lang="ja-JP" altLang="en-US" sz="1400" dirty="0">
                <a:solidFill>
                  <a:schemeClr val="tx1"/>
                </a:solidFill>
              </a:rPr>
              <a:t>怪我・事故の発生に伴い、</a:t>
            </a:r>
            <a:r>
              <a:rPr lang="ja-JP" altLang="ja-JP" sz="1400" dirty="0">
                <a:solidFill>
                  <a:schemeClr val="tx1"/>
                </a:solidFill>
              </a:rPr>
              <a:t>スクール内周知、県協会安全対策部会への報告が発生</a:t>
            </a:r>
            <a:r>
              <a:rPr lang="ja-JP" altLang="ja-JP" sz="1400">
                <a:solidFill>
                  <a:schemeClr val="tx1"/>
                </a:solidFill>
              </a:rPr>
              <a:t>する</a:t>
            </a:r>
            <a:r>
              <a:rPr lang="ja-JP" altLang="en-US" sz="1400">
                <a:solidFill>
                  <a:schemeClr val="tx1"/>
                </a:solidFill>
              </a:rPr>
              <a:t>。</a:t>
            </a:r>
            <a:endParaRPr lang="en-US" altLang="ja-JP" sz="800" dirty="0">
              <a:solidFill>
                <a:schemeClr val="tx1"/>
              </a:solidFill>
            </a:endParaRPr>
          </a:p>
          <a:p>
            <a:pPr marL="742950" lvl="1" indent="-285750" algn="l">
              <a:buFont typeface="Arial" pitchFamily="34" charset="0"/>
              <a:buChar char="•"/>
            </a:pPr>
            <a:r>
              <a:rPr lang="ja-JP" altLang="ja-JP" sz="1400" b="1" dirty="0">
                <a:solidFill>
                  <a:schemeClr val="tx1"/>
                </a:solidFill>
              </a:rPr>
              <a:t>重症事故報告</a:t>
            </a:r>
          </a:p>
          <a:p>
            <a:pPr lvl="1" algn="l"/>
            <a:r>
              <a:rPr lang="ja-JP" altLang="en-US" sz="1400" dirty="0">
                <a:solidFill>
                  <a:schemeClr val="tx1"/>
                </a:solidFill>
              </a:rPr>
              <a:t>　　</a:t>
            </a:r>
            <a:r>
              <a:rPr lang="ja-JP" altLang="ja-JP" sz="1300" dirty="0">
                <a:solidFill>
                  <a:schemeClr val="tx1"/>
                </a:solidFill>
              </a:rPr>
              <a:t>重傷事故、脳振盪、熱中症が発生した場合、</a:t>
            </a:r>
            <a:r>
              <a:rPr lang="ja-JP" altLang="en-US" sz="1300" dirty="0">
                <a:solidFill>
                  <a:schemeClr val="tx1"/>
                </a:solidFill>
              </a:rPr>
              <a:t>各所へ</a:t>
            </a:r>
            <a:r>
              <a:rPr lang="ja-JP" altLang="ja-JP" sz="1300" dirty="0">
                <a:solidFill>
                  <a:schemeClr val="tx1"/>
                </a:solidFill>
              </a:rPr>
              <a:t>報告を行う</a:t>
            </a:r>
          </a:p>
          <a:p>
            <a:pPr marL="1200150" lvl="2" indent="-285750" algn="l">
              <a:buFont typeface="Wingdings" panose="05000000000000000000" pitchFamily="2" charset="2"/>
              <a:buChar char="Ø"/>
            </a:pPr>
            <a:r>
              <a:rPr lang="ja-JP" altLang="ja-JP" sz="1300" dirty="0">
                <a:solidFill>
                  <a:schemeClr val="tx1"/>
                </a:solidFill>
              </a:rPr>
              <a:t>重症傷害報告書を神奈川県協会安全対策部会、鎌倉ラグビースクール安全委員会宛に、</a:t>
            </a:r>
            <a:r>
              <a:rPr lang="ja-JP" altLang="ja-JP" sz="1300" dirty="0">
                <a:solidFill>
                  <a:srgbClr val="FF0000"/>
                </a:solidFill>
              </a:rPr>
              <a:t>事故発生後三日以内に提出</a:t>
            </a:r>
            <a:r>
              <a:rPr lang="ja-JP" altLang="ja-JP" sz="1300" dirty="0">
                <a:solidFill>
                  <a:schemeClr val="tx1"/>
                </a:solidFill>
              </a:rPr>
              <a:t>する</a:t>
            </a:r>
          </a:p>
          <a:p>
            <a:pPr marL="1200150" lvl="2" indent="-285750" algn="l">
              <a:buFont typeface="Wingdings" panose="05000000000000000000" pitchFamily="2" charset="2"/>
              <a:buChar char="Ø"/>
            </a:pPr>
            <a:r>
              <a:rPr lang="ja-JP" altLang="ja-JP" sz="1300" dirty="0">
                <a:solidFill>
                  <a:schemeClr val="tx1"/>
                </a:solidFill>
              </a:rPr>
              <a:t>『ラグビー外傷・障害対応マニュアル』の『７．外傷・障害発生後の報告』、及び、神奈川県ラグビー協会の指示事項を参照すること</a:t>
            </a:r>
            <a:endParaRPr lang="en-US" altLang="ja-JP" sz="1300" dirty="0">
              <a:solidFill>
                <a:schemeClr val="tx1"/>
              </a:solidFill>
            </a:endParaRPr>
          </a:p>
          <a:p>
            <a:pPr marL="1200150" lvl="2" indent="-285750" algn="l">
              <a:buFont typeface="Wingdings" panose="05000000000000000000" pitchFamily="2" charset="2"/>
              <a:buChar char="Ø"/>
            </a:pPr>
            <a:r>
              <a:rPr lang="ja-JP" altLang="ja-JP" sz="1300" dirty="0">
                <a:solidFill>
                  <a:schemeClr val="tx1"/>
                </a:solidFill>
              </a:rPr>
              <a:t>各学年</a:t>
            </a:r>
            <a:r>
              <a:rPr lang="en-US" altLang="ja-JP" sz="1300" dirty="0">
                <a:solidFill>
                  <a:schemeClr val="tx1"/>
                </a:solidFill>
              </a:rPr>
              <a:t>HC</a:t>
            </a:r>
            <a:r>
              <a:rPr lang="ja-JP" altLang="ja-JP" sz="1300" dirty="0">
                <a:solidFill>
                  <a:schemeClr val="tx1"/>
                </a:solidFill>
              </a:rPr>
              <a:t>が報告書類を作成</a:t>
            </a:r>
            <a:endParaRPr lang="en-US" altLang="ja-JP" sz="1300" dirty="0">
              <a:solidFill>
                <a:schemeClr val="tx1"/>
              </a:solidFill>
            </a:endParaRPr>
          </a:p>
          <a:p>
            <a:pPr marL="1200150" lvl="2" indent="-285750" algn="l">
              <a:buFont typeface="Wingdings" panose="05000000000000000000" pitchFamily="2" charset="2"/>
              <a:buChar char="Ø"/>
            </a:pPr>
            <a:endParaRPr lang="ja-JP" altLang="ja-JP" sz="1100" dirty="0">
              <a:solidFill>
                <a:schemeClr val="tx1"/>
              </a:solidFill>
            </a:endParaRPr>
          </a:p>
        </p:txBody>
      </p:sp>
      <p:sp>
        <p:nvSpPr>
          <p:cNvPr id="7" name="サブタイトル 5"/>
          <p:cNvSpPr txBox="1">
            <a:spLocks/>
          </p:cNvSpPr>
          <p:nvPr/>
        </p:nvSpPr>
        <p:spPr>
          <a:xfrm>
            <a:off x="821602" y="4716016"/>
            <a:ext cx="5415709" cy="1584176"/>
          </a:xfrm>
          <a:prstGeom prst="rect">
            <a:avLst/>
          </a:prstGeom>
        </p:spPr>
        <p:txBody>
          <a:bodyPr>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eiryo UI" pitchFamily="50" charset="-128"/>
                <a:ea typeface="Meiryo UI" pitchFamily="50" charset="-128"/>
                <a:cs typeface="Meiryo UI" pitchFamily="50" charset="-128"/>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eiryo UI" pitchFamily="50" charset="-128"/>
                <a:ea typeface="Meiryo UI" pitchFamily="50" charset="-128"/>
                <a:cs typeface="Meiryo UI" pitchFamily="50" charset="-128"/>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eiryo UI" pitchFamily="50" charset="-128"/>
                <a:ea typeface="Meiryo UI" pitchFamily="50" charset="-128"/>
                <a:cs typeface="Meiryo UI" pitchFamily="50" charset="-128"/>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eiryo UI" pitchFamily="50" charset="-128"/>
                <a:ea typeface="Meiryo UI" pitchFamily="50" charset="-128"/>
                <a:cs typeface="Meiryo UI" pitchFamily="50" charset="-128"/>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eiryo UI" pitchFamily="50" charset="-128"/>
                <a:ea typeface="Meiryo UI" pitchFamily="50" charset="-128"/>
                <a:cs typeface="Meiryo UI" pitchFamily="50" charset="-128"/>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marL="742950" lvl="1" indent="-285750" algn="l">
              <a:buFont typeface="Arial" pitchFamily="34" charset="0"/>
              <a:buChar char="•"/>
            </a:pPr>
            <a:r>
              <a:rPr lang="ja-JP" altLang="ja-JP" sz="1400" b="1" dirty="0">
                <a:solidFill>
                  <a:schemeClr val="tx1"/>
                </a:solidFill>
              </a:rPr>
              <a:t>重症事故以外</a:t>
            </a:r>
            <a:endParaRPr lang="en-US" altLang="ja-JP" sz="1400" b="1" dirty="0">
              <a:solidFill>
                <a:schemeClr val="tx1"/>
              </a:solidFill>
            </a:endParaRPr>
          </a:p>
          <a:p>
            <a:pPr lvl="1" algn="l"/>
            <a:r>
              <a:rPr lang="ja-JP" altLang="en-US" sz="1400" dirty="0">
                <a:solidFill>
                  <a:schemeClr val="tx1"/>
                </a:solidFill>
              </a:rPr>
              <a:t>　　</a:t>
            </a:r>
            <a:r>
              <a:rPr lang="ja-JP" altLang="ja-JP" sz="1300" dirty="0">
                <a:solidFill>
                  <a:schemeClr val="tx1"/>
                </a:solidFill>
              </a:rPr>
              <a:t>病院への診察が発生した場合</a:t>
            </a:r>
            <a:r>
              <a:rPr lang="ja-JP" altLang="en-US" sz="1300" dirty="0">
                <a:solidFill>
                  <a:schemeClr val="tx1"/>
                </a:solidFill>
              </a:rPr>
              <a:t>、</a:t>
            </a:r>
            <a:r>
              <a:rPr lang="ja-JP" altLang="ja-JP" sz="1300" dirty="0">
                <a:solidFill>
                  <a:schemeClr val="tx1"/>
                </a:solidFill>
              </a:rPr>
              <a:t>速やかに担当</a:t>
            </a:r>
            <a:r>
              <a:rPr lang="en-US" altLang="ja-JP" sz="1300" dirty="0">
                <a:solidFill>
                  <a:schemeClr val="tx1"/>
                </a:solidFill>
              </a:rPr>
              <a:t>HC</a:t>
            </a:r>
            <a:r>
              <a:rPr lang="ja-JP" altLang="ja-JP" sz="1300" dirty="0">
                <a:solidFill>
                  <a:schemeClr val="tx1"/>
                </a:solidFill>
              </a:rPr>
              <a:t>から以下に連絡する</a:t>
            </a:r>
          </a:p>
          <a:p>
            <a:pPr marL="1200150" lvl="2" indent="-285750" algn="l">
              <a:buFont typeface="Wingdings" panose="05000000000000000000" pitchFamily="2" charset="2"/>
              <a:buChar char="Ø"/>
            </a:pPr>
            <a:r>
              <a:rPr lang="ja-JP" altLang="ja-JP" sz="1300" dirty="0">
                <a:solidFill>
                  <a:schemeClr val="tx1"/>
                </a:solidFill>
              </a:rPr>
              <a:t>執行部・事務局・安全委員へ状況を報告、相談</a:t>
            </a:r>
            <a:endParaRPr lang="en-US" altLang="ja-JP" sz="1300" dirty="0">
              <a:solidFill>
                <a:schemeClr val="tx1"/>
              </a:solidFill>
            </a:endParaRPr>
          </a:p>
          <a:p>
            <a:pPr marL="1200150" lvl="2" indent="-285750" algn="l">
              <a:buFont typeface="Wingdings" panose="05000000000000000000" pitchFamily="2" charset="2"/>
              <a:buChar char="Ø"/>
            </a:pPr>
            <a:r>
              <a:rPr lang="ja-JP" altLang="ja-JP" sz="1300" dirty="0">
                <a:solidFill>
                  <a:schemeClr val="tx1"/>
                </a:solidFill>
              </a:rPr>
              <a:t>再発防止対策が必要な場合は、鎌倉ラグビースクール安全委員会と対策案を検討し、必要があればこの方針書の更新を行うこと</a:t>
            </a:r>
            <a:endParaRPr lang="en-US" altLang="ja-JP" sz="1300" dirty="0">
              <a:solidFill>
                <a:schemeClr val="tx1"/>
              </a:solidFill>
            </a:endParaRPr>
          </a:p>
        </p:txBody>
      </p:sp>
      <p:sp>
        <p:nvSpPr>
          <p:cNvPr id="8" name="サブタイトル 5"/>
          <p:cNvSpPr txBox="1">
            <a:spLocks/>
          </p:cNvSpPr>
          <p:nvPr/>
        </p:nvSpPr>
        <p:spPr>
          <a:xfrm>
            <a:off x="836712" y="6372200"/>
            <a:ext cx="5271694" cy="2304256"/>
          </a:xfrm>
          <a:prstGeom prst="rect">
            <a:avLst/>
          </a:prstGeom>
        </p:spPr>
        <p:txBody>
          <a:bodyPr>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eiryo UI" pitchFamily="50" charset="-128"/>
                <a:ea typeface="Meiryo UI" pitchFamily="50" charset="-128"/>
                <a:cs typeface="Meiryo UI" pitchFamily="50" charset="-128"/>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eiryo UI" pitchFamily="50" charset="-128"/>
                <a:ea typeface="Meiryo UI" pitchFamily="50" charset="-128"/>
                <a:cs typeface="Meiryo UI" pitchFamily="50" charset="-128"/>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eiryo UI" pitchFamily="50" charset="-128"/>
                <a:ea typeface="Meiryo UI" pitchFamily="50" charset="-128"/>
                <a:cs typeface="Meiryo UI" pitchFamily="50" charset="-128"/>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eiryo UI" pitchFamily="50" charset="-128"/>
                <a:ea typeface="Meiryo UI" pitchFamily="50" charset="-128"/>
                <a:cs typeface="Meiryo UI" pitchFamily="50" charset="-128"/>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eiryo UI" pitchFamily="50" charset="-128"/>
                <a:ea typeface="Meiryo UI" pitchFamily="50" charset="-128"/>
                <a:cs typeface="Meiryo UI" pitchFamily="50" charset="-128"/>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marL="285750" indent="-285750" algn="l">
              <a:buFont typeface="Wingdings" panose="05000000000000000000" pitchFamily="2" charset="2"/>
              <a:buChar char="u"/>
            </a:pPr>
            <a:r>
              <a:rPr lang="ja-JP" altLang="ja-JP" sz="1400" dirty="0">
                <a:solidFill>
                  <a:schemeClr val="tx1"/>
                </a:solidFill>
              </a:rPr>
              <a:t>怪我をした生徒への保険適用</a:t>
            </a:r>
          </a:p>
          <a:p>
            <a:pPr marL="742950" lvl="1" indent="-285750" algn="l">
              <a:buFont typeface="Arial" pitchFamily="34" charset="0"/>
              <a:buChar char="•"/>
            </a:pPr>
            <a:r>
              <a:rPr lang="ja-JP" altLang="ja-JP" sz="1300" dirty="0">
                <a:solidFill>
                  <a:schemeClr val="tx1"/>
                </a:solidFill>
              </a:rPr>
              <a:t>事故の結果、通院が発生した場合、スクールが加入したスポーツ保険の適応ができる</a:t>
            </a:r>
            <a:r>
              <a:rPr lang="ja-JP" altLang="en-US" sz="1300" dirty="0">
                <a:solidFill>
                  <a:schemeClr val="tx1"/>
                </a:solidFill>
              </a:rPr>
              <a:t>。</a:t>
            </a:r>
            <a:endParaRPr lang="en-US" altLang="ja-JP" sz="1300" dirty="0">
              <a:solidFill>
                <a:schemeClr val="tx1"/>
              </a:solidFill>
            </a:endParaRPr>
          </a:p>
          <a:p>
            <a:pPr marL="742950" lvl="1" indent="-285750" algn="l">
              <a:buFont typeface="Arial" pitchFamily="34" charset="0"/>
              <a:buChar char="•"/>
            </a:pPr>
            <a:r>
              <a:rPr lang="ja-JP" altLang="en-US" sz="1300" dirty="0">
                <a:solidFill>
                  <a:schemeClr val="tx1"/>
                </a:solidFill>
              </a:rPr>
              <a:t>各</a:t>
            </a:r>
            <a:r>
              <a:rPr lang="en-US" altLang="ja-JP" sz="1300" dirty="0">
                <a:solidFill>
                  <a:schemeClr val="tx1"/>
                </a:solidFill>
              </a:rPr>
              <a:t>HC</a:t>
            </a:r>
            <a:r>
              <a:rPr lang="ja-JP" altLang="en-US" sz="1300" dirty="0">
                <a:solidFill>
                  <a:schemeClr val="tx1"/>
                </a:solidFill>
              </a:rPr>
              <a:t>から事務局宛に申請すること</a:t>
            </a:r>
            <a:endParaRPr lang="ja-JP" altLang="ja-JP" sz="1300" dirty="0">
              <a:solidFill>
                <a:schemeClr val="tx1"/>
              </a:solidFill>
            </a:endParaRPr>
          </a:p>
          <a:p>
            <a:pPr marL="742950" lvl="1" indent="-285750" algn="l">
              <a:buFont typeface="Meiryo UI" panose="020B0604030504040204" pitchFamily="50" charset="-128"/>
              <a:buChar char="★"/>
            </a:pPr>
            <a:r>
              <a:rPr lang="ja-JP" altLang="ja-JP" sz="1300" dirty="0">
                <a:solidFill>
                  <a:srgbClr val="FF0000"/>
                </a:solidFill>
              </a:rPr>
              <a:t>申請の手順</a:t>
            </a:r>
            <a:r>
              <a:rPr lang="ja-JP" altLang="en-US" sz="1300" dirty="0">
                <a:solidFill>
                  <a:srgbClr val="FF0000"/>
                </a:solidFill>
              </a:rPr>
              <a:t>、フォーマット</a:t>
            </a:r>
            <a:r>
              <a:rPr lang="ja-JP" altLang="ja-JP" sz="1300" dirty="0">
                <a:solidFill>
                  <a:srgbClr val="FF0000"/>
                </a:solidFill>
              </a:rPr>
              <a:t>については、</a:t>
            </a:r>
            <a:r>
              <a:rPr lang="ja-JP" altLang="en-US" sz="1300" dirty="0">
                <a:solidFill>
                  <a:srgbClr val="FF0000"/>
                </a:solidFill>
              </a:rPr>
              <a:t>「</a:t>
            </a:r>
            <a:r>
              <a:rPr lang="ja-JP" altLang="ja-JP" sz="1300" dirty="0">
                <a:solidFill>
                  <a:srgbClr val="FF0000"/>
                </a:solidFill>
              </a:rPr>
              <a:t>保険申請手順</a:t>
            </a:r>
            <a:r>
              <a:rPr lang="ja-JP" altLang="en-US" sz="1300" dirty="0">
                <a:solidFill>
                  <a:srgbClr val="FF0000"/>
                </a:solidFill>
              </a:rPr>
              <a:t>マニュアル」を参照</a:t>
            </a:r>
            <a:endParaRPr lang="ja-JP" altLang="ja-JP" sz="1300" dirty="0">
              <a:solidFill>
                <a:srgbClr val="FF0000"/>
              </a:solidFill>
            </a:endParaRPr>
          </a:p>
          <a:p>
            <a:pPr algn="l"/>
            <a:endParaRPr lang="en-US" altLang="ja-JP" sz="800" dirty="0">
              <a:solidFill>
                <a:schemeClr val="tx1"/>
              </a:solidFill>
            </a:endParaRPr>
          </a:p>
          <a:p>
            <a:pPr marL="285750" indent="-285750" algn="l">
              <a:buFont typeface="Wingdings" panose="05000000000000000000" pitchFamily="2" charset="2"/>
              <a:buChar char="u"/>
            </a:pPr>
            <a:r>
              <a:rPr lang="ja-JP" altLang="ja-JP" sz="1400" dirty="0">
                <a:solidFill>
                  <a:schemeClr val="tx1"/>
                </a:solidFill>
              </a:rPr>
              <a:t>登録者傷害見舞金制度</a:t>
            </a:r>
          </a:p>
          <a:p>
            <a:pPr marL="628650" lvl="1" indent="-171450" algn="l">
              <a:buFont typeface="Arial" pitchFamily="34" charset="0"/>
              <a:buChar char="•"/>
            </a:pPr>
            <a:r>
              <a:rPr lang="ja-JP" altLang="ja-JP" sz="1300" dirty="0">
                <a:solidFill>
                  <a:schemeClr val="tx1"/>
                </a:solidFill>
              </a:rPr>
              <a:t>重傷事故で、県協会に報告を行った場合、県協会から傷害見舞金を受け取ることができる</a:t>
            </a:r>
            <a:endParaRPr lang="en-US" altLang="ja-JP" sz="1300" dirty="0">
              <a:solidFill>
                <a:schemeClr val="tx1"/>
              </a:solidFill>
            </a:endParaRPr>
          </a:p>
        </p:txBody>
      </p:sp>
    </p:spTree>
    <p:extLst>
      <p:ext uri="{BB962C8B-B14F-4D97-AF65-F5344CB8AC3E}">
        <p14:creationId xmlns:p14="http://schemas.microsoft.com/office/powerpoint/2010/main" val="3593455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5"/>
          <p:cNvSpPr>
            <a:spLocks noGrp="1"/>
          </p:cNvSpPr>
          <p:nvPr>
            <p:ph type="ctrTitle"/>
          </p:nvPr>
        </p:nvSpPr>
        <p:spPr>
          <a:xfrm>
            <a:off x="548680" y="179512"/>
            <a:ext cx="5832648" cy="576064"/>
          </a:xfrm>
        </p:spPr>
        <p:txBody>
          <a:bodyPr>
            <a:normAutofit/>
          </a:bodyPr>
          <a:lstStyle/>
          <a:p>
            <a:r>
              <a:rPr lang="ja-JP" altLang="en-US" sz="2400" dirty="0"/>
              <a:t>行動指針　</a:t>
            </a:r>
            <a:r>
              <a:rPr lang="en-US" altLang="ja-JP" sz="1800" dirty="0"/>
              <a:t>–</a:t>
            </a:r>
            <a:r>
              <a:rPr lang="ja-JP" altLang="en-US" sz="1800" dirty="0"/>
              <a:t>怪我・事故が起こった時＜復帰＞</a:t>
            </a:r>
            <a:r>
              <a:rPr lang="en-US" altLang="ja-JP" sz="1800" dirty="0"/>
              <a:t>-</a:t>
            </a:r>
            <a:endParaRPr kumimoji="1" lang="ja-JP" altLang="en-US" sz="1800" dirty="0"/>
          </a:p>
        </p:txBody>
      </p:sp>
      <p:sp>
        <p:nvSpPr>
          <p:cNvPr id="6" name="サブタイトル 5"/>
          <p:cNvSpPr>
            <a:spLocks noGrp="1"/>
          </p:cNvSpPr>
          <p:nvPr>
            <p:ph type="subTitle" idx="1"/>
          </p:nvPr>
        </p:nvSpPr>
        <p:spPr>
          <a:xfrm>
            <a:off x="548680" y="1331640"/>
            <a:ext cx="5760640" cy="360040"/>
          </a:xfrm>
        </p:spPr>
        <p:txBody>
          <a:bodyPr>
            <a:noAutofit/>
          </a:bodyPr>
          <a:lstStyle/>
          <a:p>
            <a:pPr algn="l"/>
            <a:r>
              <a:rPr lang="ja-JP" altLang="ja-JP" sz="1800" b="1" dirty="0">
                <a:solidFill>
                  <a:schemeClr val="tx1"/>
                </a:solidFill>
              </a:rPr>
              <a:t>練習・</a:t>
            </a:r>
            <a:r>
              <a:rPr lang="ja-JP" altLang="ja-JP" sz="1600" b="1" dirty="0">
                <a:solidFill>
                  <a:schemeClr val="tx1"/>
                </a:solidFill>
              </a:rPr>
              <a:t>試合</a:t>
            </a:r>
            <a:r>
              <a:rPr lang="ja-JP" altLang="ja-JP" sz="1800" b="1" dirty="0">
                <a:solidFill>
                  <a:schemeClr val="tx1"/>
                </a:solidFill>
              </a:rPr>
              <a:t>への復帰</a:t>
            </a:r>
          </a:p>
          <a:p>
            <a:pPr algn="l"/>
            <a:endParaRPr lang="en-US" altLang="ja-JP" sz="1400" dirty="0">
              <a:solidFill>
                <a:schemeClr val="tx1"/>
              </a:solidFill>
            </a:endParaRPr>
          </a:p>
          <a:p>
            <a:pPr lvl="1" algn="l"/>
            <a:endParaRPr kumimoji="1" lang="ja-JP" altLang="en-US" sz="1400" dirty="0">
              <a:solidFill>
                <a:schemeClr val="tx1"/>
              </a:solidFill>
            </a:endParaRPr>
          </a:p>
        </p:txBody>
      </p:sp>
      <p:sp>
        <p:nvSpPr>
          <p:cNvPr id="5" name="サブタイトル 5"/>
          <p:cNvSpPr txBox="1">
            <a:spLocks/>
          </p:cNvSpPr>
          <p:nvPr/>
        </p:nvSpPr>
        <p:spPr>
          <a:xfrm>
            <a:off x="836712" y="1763688"/>
            <a:ext cx="5472608" cy="2376264"/>
          </a:xfrm>
          <a:prstGeom prst="rect">
            <a:avLst/>
          </a:prstGeom>
        </p:spPr>
        <p:txBody>
          <a:bodyPr>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eiryo UI" pitchFamily="50" charset="-128"/>
                <a:ea typeface="Meiryo UI" pitchFamily="50" charset="-128"/>
                <a:cs typeface="Meiryo UI" pitchFamily="50" charset="-128"/>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eiryo UI" pitchFamily="50" charset="-128"/>
                <a:ea typeface="Meiryo UI" pitchFamily="50" charset="-128"/>
                <a:cs typeface="Meiryo UI" pitchFamily="50" charset="-128"/>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eiryo UI" pitchFamily="50" charset="-128"/>
                <a:ea typeface="Meiryo UI" pitchFamily="50" charset="-128"/>
                <a:cs typeface="Meiryo UI" pitchFamily="50" charset="-128"/>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eiryo UI" pitchFamily="50" charset="-128"/>
                <a:ea typeface="Meiryo UI" pitchFamily="50" charset="-128"/>
                <a:cs typeface="Meiryo UI" pitchFamily="50" charset="-128"/>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eiryo UI" pitchFamily="50" charset="-128"/>
                <a:ea typeface="Meiryo UI" pitchFamily="50" charset="-128"/>
                <a:cs typeface="Meiryo UI" pitchFamily="50" charset="-128"/>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marL="285750" indent="-285750" algn="l">
              <a:buFont typeface="Wingdings" panose="05000000000000000000" pitchFamily="2" charset="2"/>
              <a:buChar char="u"/>
            </a:pPr>
            <a:r>
              <a:rPr lang="ja-JP" altLang="ja-JP" sz="1400" b="1" dirty="0">
                <a:solidFill>
                  <a:schemeClr val="tx1"/>
                </a:solidFill>
              </a:rPr>
              <a:t>練習</a:t>
            </a:r>
            <a:r>
              <a:rPr lang="ja-JP" altLang="en-US" sz="1400" b="1" dirty="0">
                <a:solidFill>
                  <a:schemeClr val="tx1"/>
                </a:solidFill>
              </a:rPr>
              <a:t>・試合</a:t>
            </a:r>
            <a:r>
              <a:rPr lang="ja-JP" altLang="ja-JP" sz="1400" b="1" dirty="0">
                <a:solidFill>
                  <a:schemeClr val="tx1"/>
                </a:solidFill>
              </a:rPr>
              <a:t>中の怪我</a:t>
            </a:r>
            <a:r>
              <a:rPr lang="ja-JP" altLang="ja-JP" sz="1400" dirty="0">
                <a:solidFill>
                  <a:schemeClr val="tx1"/>
                </a:solidFill>
              </a:rPr>
              <a:t>（重症事故以外）</a:t>
            </a:r>
            <a:r>
              <a:rPr lang="ja-JP" altLang="en-US" sz="1400" b="1" dirty="0">
                <a:solidFill>
                  <a:schemeClr val="tx1"/>
                </a:solidFill>
              </a:rPr>
              <a:t>からの練習・試合への復帰</a:t>
            </a:r>
            <a:endParaRPr lang="en-US" altLang="ja-JP" sz="1400" b="1" dirty="0">
              <a:solidFill>
                <a:schemeClr val="tx1"/>
              </a:solidFill>
            </a:endParaRPr>
          </a:p>
          <a:p>
            <a:pPr marL="742950" lvl="1" indent="-285750" algn="l">
              <a:buFont typeface="Arial" panose="020B0604020202020204" pitchFamily="34" charset="0"/>
              <a:buChar char="•"/>
            </a:pPr>
            <a:r>
              <a:rPr lang="ja-JP" altLang="ja-JP" sz="1300" dirty="0">
                <a:solidFill>
                  <a:schemeClr val="tx1"/>
                </a:solidFill>
              </a:rPr>
              <a:t>グランドに担当医師がいる場合</a:t>
            </a:r>
          </a:p>
          <a:p>
            <a:pPr marL="1200150" lvl="2" indent="-285750" algn="l">
              <a:buFont typeface="Meiryo UI" panose="020B0604030504040204" pitchFamily="50" charset="-128"/>
              <a:buChar char="⁃"/>
            </a:pPr>
            <a:r>
              <a:rPr lang="ja-JP" altLang="ja-JP" sz="1300" dirty="0">
                <a:solidFill>
                  <a:schemeClr val="tx1"/>
                </a:solidFill>
              </a:rPr>
              <a:t>担当医師の指示に従う</a:t>
            </a:r>
          </a:p>
          <a:p>
            <a:pPr marL="742950" lvl="1" indent="-285750" algn="l">
              <a:buFont typeface="Arial" pitchFamily="34" charset="0"/>
              <a:buChar char="•"/>
            </a:pPr>
            <a:r>
              <a:rPr lang="ja-JP" altLang="ja-JP" sz="1300" dirty="0">
                <a:solidFill>
                  <a:schemeClr val="tx1"/>
                </a:solidFill>
              </a:rPr>
              <a:t>担当医師不在の場合</a:t>
            </a:r>
          </a:p>
          <a:p>
            <a:pPr marL="1200150" lvl="2" indent="-285750" algn="l">
              <a:buFont typeface="Meiryo UI" panose="020B0604030504040204" pitchFamily="50" charset="-128"/>
              <a:buChar char="⁃"/>
            </a:pPr>
            <a:r>
              <a:rPr lang="ja-JP" altLang="ja-JP" sz="1300" dirty="0">
                <a:solidFill>
                  <a:schemeClr val="tx1"/>
                </a:solidFill>
              </a:rPr>
              <a:t>生徒の経過</a:t>
            </a:r>
            <a:r>
              <a:rPr lang="ja-JP" altLang="en-US" sz="1300" dirty="0">
                <a:solidFill>
                  <a:schemeClr val="tx1"/>
                </a:solidFill>
              </a:rPr>
              <a:t>・状態</a:t>
            </a:r>
            <a:r>
              <a:rPr lang="ja-JP" altLang="ja-JP" sz="1300" dirty="0">
                <a:solidFill>
                  <a:schemeClr val="tx1"/>
                </a:solidFill>
              </a:rPr>
              <a:t>を観察</a:t>
            </a:r>
            <a:r>
              <a:rPr lang="ja-JP" altLang="en-US" sz="1300" dirty="0">
                <a:solidFill>
                  <a:schemeClr val="tx1"/>
                </a:solidFill>
              </a:rPr>
              <a:t>（</a:t>
            </a:r>
            <a:r>
              <a:rPr lang="en-US" altLang="ja-JP" sz="1300" dirty="0">
                <a:solidFill>
                  <a:schemeClr val="tx1"/>
                </a:solidFill>
              </a:rPr>
              <a:t>TOTAPS</a:t>
            </a:r>
            <a:r>
              <a:rPr lang="ja-JP" altLang="en-US" sz="1300" dirty="0">
                <a:solidFill>
                  <a:schemeClr val="tx1"/>
                </a:solidFill>
              </a:rPr>
              <a:t>に従う）</a:t>
            </a:r>
            <a:r>
              <a:rPr lang="ja-JP" altLang="ja-JP" sz="1300" dirty="0">
                <a:solidFill>
                  <a:schemeClr val="tx1"/>
                </a:solidFill>
              </a:rPr>
              <a:t>して</a:t>
            </a:r>
            <a:r>
              <a:rPr lang="ja-JP" altLang="en-US" sz="1300" dirty="0">
                <a:solidFill>
                  <a:schemeClr val="tx1"/>
                </a:solidFill>
              </a:rPr>
              <a:t>、</a:t>
            </a:r>
            <a:r>
              <a:rPr lang="ja-JP" altLang="en-US" sz="1300" dirty="0">
                <a:solidFill>
                  <a:schemeClr val="tx1">
                    <a:lumMod val="75000"/>
                    <a:lumOff val="25000"/>
                  </a:schemeClr>
                </a:solidFill>
              </a:rPr>
              <a:t>復帰の可否については</a:t>
            </a:r>
            <a:r>
              <a:rPr lang="en-US" altLang="ja-JP" sz="1300" dirty="0">
                <a:solidFill>
                  <a:schemeClr val="tx1">
                    <a:lumMod val="75000"/>
                    <a:lumOff val="25000"/>
                  </a:schemeClr>
                </a:solidFill>
              </a:rPr>
              <a:t>HC</a:t>
            </a:r>
            <a:r>
              <a:rPr lang="ja-JP" altLang="en-US" sz="1300" dirty="0">
                <a:solidFill>
                  <a:schemeClr val="tx1">
                    <a:lumMod val="75000"/>
                    <a:lumOff val="25000"/>
                  </a:schemeClr>
                </a:solidFill>
              </a:rPr>
              <a:t>が</a:t>
            </a:r>
            <a:r>
              <a:rPr lang="ja-JP" altLang="ja-JP" sz="1300" dirty="0">
                <a:solidFill>
                  <a:schemeClr val="tx1">
                    <a:lumMod val="75000"/>
                    <a:lumOff val="25000"/>
                  </a:schemeClr>
                </a:solidFill>
              </a:rPr>
              <a:t>判断</a:t>
            </a:r>
          </a:p>
          <a:p>
            <a:pPr marL="1200150" lvl="2" indent="-285750" algn="l">
              <a:buFont typeface="Meiryo UI" panose="020B0604030504040204" pitchFamily="50" charset="-128"/>
              <a:buChar char="⁃"/>
            </a:pPr>
            <a:r>
              <a:rPr lang="ja-JP" altLang="en-US" sz="1300" dirty="0">
                <a:solidFill>
                  <a:schemeClr val="tx1">
                    <a:lumMod val="75000"/>
                    <a:lumOff val="25000"/>
                  </a:schemeClr>
                </a:solidFill>
              </a:rPr>
              <a:t>練習・試合への復帰</a:t>
            </a:r>
            <a:r>
              <a:rPr lang="ja-JP" altLang="ja-JP" sz="1300" dirty="0">
                <a:solidFill>
                  <a:schemeClr val="tx1">
                    <a:lumMod val="75000"/>
                    <a:lumOff val="25000"/>
                  </a:schemeClr>
                </a:solidFill>
              </a:rPr>
              <a:t>判断</a:t>
            </a:r>
            <a:r>
              <a:rPr lang="ja-JP" altLang="en-US" sz="1300" dirty="0">
                <a:solidFill>
                  <a:schemeClr val="tx1">
                    <a:lumMod val="75000"/>
                    <a:lumOff val="25000"/>
                  </a:schemeClr>
                </a:solidFill>
              </a:rPr>
              <a:t>について</a:t>
            </a:r>
            <a:r>
              <a:rPr lang="ja-JP" altLang="ja-JP" sz="1300" dirty="0">
                <a:solidFill>
                  <a:schemeClr val="tx1">
                    <a:lumMod val="75000"/>
                    <a:lumOff val="25000"/>
                  </a:schemeClr>
                </a:solidFill>
              </a:rPr>
              <a:t>は</a:t>
            </a:r>
            <a:r>
              <a:rPr lang="ja-JP" altLang="en-US" sz="1300" dirty="0">
                <a:solidFill>
                  <a:schemeClr val="tx1">
                    <a:lumMod val="75000"/>
                    <a:lumOff val="25000"/>
                  </a:schemeClr>
                </a:solidFill>
              </a:rPr>
              <a:t>、</a:t>
            </a:r>
            <a:r>
              <a:rPr lang="ja-JP" altLang="ja-JP" sz="1300" dirty="0">
                <a:solidFill>
                  <a:schemeClr val="tx1">
                    <a:lumMod val="75000"/>
                    <a:lumOff val="25000"/>
                  </a:schemeClr>
                </a:solidFill>
              </a:rPr>
              <a:t>オーバートリアージを基本</a:t>
            </a:r>
            <a:r>
              <a:rPr lang="ja-JP" altLang="en-US" sz="1300" dirty="0">
                <a:solidFill>
                  <a:schemeClr val="tx1">
                    <a:lumMod val="75000"/>
                    <a:lumOff val="25000"/>
                  </a:schemeClr>
                </a:solidFill>
              </a:rPr>
              <a:t>姿勢</a:t>
            </a:r>
            <a:r>
              <a:rPr lang="ja-JP" altLang="ja-JP" sz="1300" dirty="0">
                <a:solidFill>
                  <a:schemeClr val="tx1">
                    <a:lumMod val="75000"/>
                    <a:lumOff val="25000"/>
                  </a:schemeClr>
                </a:solidFill>
              </a:rPr>
              <a:t>とする</a:t>
            </a:r>
          </a:p>
          <a:p>
            <a:pPr marL="1200150" lvl="2" indent="-285750" algn="l">
              <a:buFont typeface="Meiryo UI" panose="020B0604030504040204" pitchFamily="50" charset="-128"/>
              <a:buChar char="⁃"/>
            </a:pPr>
            <a:r>
              <a:rPr lang="ja-JP" altLang="en-US" sz="1300" dirty="0">
                <a:solidFill>
                  <a:schemeClr val="tx1">
                    <a:lumMod val="75000"/>
                    <a:lumOff val="25000"/>
                  </a:schemeClr>
                </a:solidFill>
              </a:rPr>
              <a:t>復帰に問題がないと判断した場合、</a:t>
            </a:r>
            <a:r>
              <a:rPr lang="ja-JP" altLang="ja-JP" sz="1300" dirty="0">
                <a:solidFill>
                  <a:schemeClr val="tx1">
                    <a:lumMod val="75000"/>
                    <a:lumOff val="25000"/>
                  </a:schemeClr>
                </a:solidFill>
              </a:rPr>
              <a:t>保護者の合意のもと復帰させる</a:t>
            </a:r>
            <a:r>
              <a:rPr lang="ja-JP" altLang="en-US" sz="1300" dirty="0">
                <a:solidFill>
                  <a:schemeClr val="tx1">
                    <a:lumMod val="75000"/>
                    <a:lumOff val="25000"/>
                  </a:schemeClr>
                </a:solidFill>
              </a:rPr>
              <a:t>（保護者と状況の共有のもと）</a:t>
            </a:r>
            <a:endParaRPr lang="en-US" altLang="ja-JP" sz="1300" dirty="0">
              <a:solidFill>
                <a:schemeClr val="tx1">
                  <a:lumMod val="75000"/>
                  <a:lumOff val="25000"/>
                </a:schemeClr>
              </a:solidFill>
            </a:endParaRPr>
          </a:p>
        </p:txBody>
      </p:sp>
      <p:sp>
        <p:nvSpPr>
          <p:cNvPr id="8" name="サブタイトル 5"/>
          <p:cNvSpPr txBox="1">
            <a:spLocks/>
          </p:cNvSpPr>
          <p:nvPr/>
        </p:nvSpPr>
        <p:spPr>
          <a:xfrm>
            <a:off x="836712" y="4283968"/>
            <a:ext cx="5256584" cy="2664296"/>
          </a:xfrm>
          <a:prstGeom prst="rect">
            <a:avLst/>
          </a:prstGeom>
        </p:spPr>
        <p:txBody>
          <a:bodyPr>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eiryo UI" pitchFamily="50" charset="-128"/>
                <a:ea typeface="Meiryo UI" pitchFamily="50" charset="-128"/>
                <a:cs typeface="Meiryo UI" pitchFamily="50" charset="-128"/>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eiryo UI" pitchFamily="50" charset="-128"/>
                <a:ea typeface="Meiryo UI" pitchFamily="50" charset="-128"/>
                <a:cs typeface="Meiryo UI" pitchFamily="50" charset="-128"/>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eiryo UI" pitchFamily="50" charset="-128"/>
                <a:ea typeface="Meiryo UI" pitchFamily="50" charset="-128"/>
                <a:cs typeface="Meiryo UI" pitchFamily="50" charset="-128"/>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eiryo UI" pitchFamily="50" charset="-128"/>
                <a:ea typeface="Meiryo UI" pitchFamily="50" charset="-128"/>
                <a:cs typeface="Meiryo UI" pitchFamily="50" charset="-128"/>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eiryo UI" pitchFamily="50" charset="-128"/>
                <a:ea typeface="Meiryo UI" pitchFamily="50" charset="-128"/>
                <a:cs typeface="Meiryo UI" pitchFamily="50" charset="-128"/>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marL="285750" indent="-285750" algn="l">
              <a:buFont typeface="Wingdings" panose="05000000000000000000" pitchFamily="2" charset="2"/>
              <a:buChar char="u"/>
            </a:pPr>
            <a:r>
              <a:rPr lang="ja-JP" altLang="ja-JP" sz="1400" b="1" dirty="0">
                <a:solidFill>
                  <a:schemeClr val="tx1"/>
                </a:solidFill>
              </a:rPr>
              <a:t>重症事故</a:t>
            </a:r>
            <a:r>
              <a:rPr lang="en-US" altLang="ja-JP" sz="1400" b="1" dirty="0">
                <a:solidFill>
                  <a:schemeClr val="tx1"/>
                </a:solidFill>
              </a:rPr>
              <a:t>/</a:t>
            </a:r>
            <a:r>
              <a:rPr lang="ja-JP" altLang="ja-JP" sz="1400" b="1" dirty="0">
                <a:solidFill>
                  <a:schemeClr val="tx1"/>
                </a:solidFill>
              </a:rPr>
              <a:t>通院した怪我</a:t>
            </a:r>
            <a:r>
              <a:rPr lang="ja-JP" altLang="en-US" sz="1400" b="1" dirty="0">
                <a:solidFill>
                  <a:schemeClr val="tx1"/>
                </a:solidFill>
              </a:rPr>
              <a:t>の場合</a:t>
            </a:r>
            <a:endParaRPr lang="en-US" altLang="ja-JP" sz="1400" b="1" dirty="0">
              <a:solidFill>
                <a:schemeClr val="tx1"/>
              </a:solidFill>
            </a:endParaRPr>
          </a:p>
          <a:p>
            <a:pPr lvl="1" algn="l"/>
            <a:r>
              <a:rPr lang="ja-JP" altLang="en-US" sz="1300" dirty="0">
                <a:solidFill>
                  <a:schemeClr val="tx1"/>
                </a:solidFill>
              </a:rPr>
              <a:t>＜受傷のため、しばらく練習・試合を休んだ生徒＞</a:t>
            </a:r>
            <a:endParaRPr lang="ja-JP" altLang="ja-JP" sz="1300" dirty="0">
              <a:solidFill>
                <a:schemeClr val="tx1"/>
              </a:solidFill>
            </a:endParaRPr>
          </a:p>
          <a:p>
            <a:pPr marL="742950" lvl="1" indent="-285750" algn="l">
              <a:buFont typeface="Arial" pitchFamily="34" charset="0"/>
              <a:buChar char="•"/>
            </a:pPr>
            <a:r>
              <a:rPr lang="ja-JP" altLang="ja-JP" sz="1300" dirty="0">
                <a:solidFill>
                  <a:schemeClr val="tx1"/>
                </a:solidFill>
              </a:rPr>
              <a:t>練習への復帰プログラムが規定されてい</a:t>
            </a:r>
            <a:r>
              <a:rPr lang="ja-JP" altLang="en-US" sz="1300" dirty="0">
                <a:solidFill>
                  <a:schemeClr val="tx1"/>
                </a:solidFill>
              </a:rPr>
              <a:t>る外傷であ</a:t>
            </a:r>
            <a:r>
              <a:rPr lang="ja-JP" altLang="ja-JP" sz="1300" dirty="0">
                <a:solidFill>
                  <a:schemeClr val="tx1"/>
                </a:solidFill>
              </a:rPr>
              <a:t>れば、そのプログラムに従う</a:t>
            </a:r>
            <a:r>
              <a:rPr lang="ja-JP" altLang="en-US" sz="1300" dirty="0">
                <a:solidFill>
                  <a:schemeClr val="tx1"/>
                </a:solidFill>
              </a:rPr>
              <a:t>　</a:t>
            </a:r>
            <a:endParaRPr lang="en-US" altLang="ja-JP" sz="1300" dirty="0">
              <a:solidFill>
                <a:schemeClr val="tx1"/>
              </a:solidFill>
            </a:endParaRPr>
          </a:p>
          <a:p>
            <a:pPr marL="1200150" lvl="2" indent="-285750" algn="l">
              <a:buFont typeface="Meiryo UI" panose="020B0604030504040204" pitchFamily="50" charset="-128"/>
              <a:buChar char="★"/>
            </a:pPr>
            <a:r>
              <a:rPr lang="ja-JP" altLang="en-US" sz="1300" dirty="0">
                <a:solidFill>
                  <a:srgbClr val="FF0000"/>
                </a:solidFill>
              </a:rPr>
              <a:t>「脳震盪ガイドラインの段階的復帰プロトコール（</a:t>
            </a:r>
            <a:r>
              <a:rPr lang="en-US" altLang="ja-JP" sz="1300" dirty="0">
                <a:solidFill>
                  <a:srgbClr val="FF0000"/>
                </a:solidFill>
              </a:rPr>
              <a:t>GRTP</a:t>
            </a:r>
            <a:r>
              <a:rPr lang="ja-JP" altLang="en-US" sz="1300" dirty="0">
                <a:solidFill>
                  <a:srgbClr val="FF0000"/>
                </a:solidFill>
              </a:rPr>
              <a:t>）」参照</a:t>
            </a:r>
            <a:endParaRPr lang="ja-JP" altLang="ja-JP" sz="1300" dirty="0">
              <a:solidFill>
                <a:srgbClr val="FF0000"/>
              </a:solidFill>
            </a:endParaRPr>
          </a:p>
          <a:p>
            <a:pPr marL="742950" lvl="1" indent="-285750" algn="l">
              <a:buFont typeface="Arial" pitchFamily="34" charset="0"/>
              <a:buChar char="•"/>
            </a:pPr>
            <a:r>
              <a:rPr lang="ja-JP" altLang="ja-JP" sz="1300" dirty="0">
                <a:solidFill>
                  <a:schemeClr val="tx1"/>
                </a:solidFill>
              </a:rPr>
              <a:t>復帰プログラムが無い場合は、通院した病院の担当医師</a:t>
            </a:r>
            <a:r>
              <a:rPr lang="ja-JP" altLang="en-US" sz="1300" dirty="0">
                <a:solidFill>
                  <a:schemeClr val="tx1"/>
                </a:solidFill>
              </a:rPr>
              <a:t>の</a:t>
            </a:r>
            <a:r>
              <a:rPr lang="ja-JP" altLang="ja-JP" sz="1300" dirty="0">
                <a:solidFill>
                  <a:schemeClr val="tx1"/>
                </a:solidFill>
              </a:rPr>
              <a:t>指示に従い、練習・試合の参加を確認する</a:t>
            </a:r>
            <a:endParaRPr lang="en-US" altLang="ja-JP" sz="1300" dirty="0">
              <a:solidFill>
                <a:schemeClr val="tx1"/>
              </a:solidFill>
            </a:endParaRPr>
          </a:p>
          <a:p>
            <a:pPr marL="742950" lvl="1" indent="-285750" algn="l">
              <a:buFont typeface="Arial" pitchFamily="34" charset="0"/>
              <a:buChar char="•"/>
            </a:pPr>
            <a:r>
              <a:rPr lang="ja-JP" altLang="en-US" sz="1300" dirty="0">
                <a:solidFill>
                  <a:schemeClr val="tx1">
                    <a:lumMod val="75000"/>
                    <a:lumOff val="25000"/>
                  </a:schemeClr>
                </a:solidFill>
              </a:rPr>
              <a:t>練習を休んでいたことで、体力的に問題がないか、様子を見ながら復帰させること</a:t>
            </a:r>
            <a:endParaRPr lang="ja-JP" altLang="ja-JP" sz="1300" dirty="0">
              <a:solidFill>
                <a:schemeClr val="tx1">
                  <a:lumMod val="75000"/>
                  <a:lumOff val="25000"/>
                </a:schemeClr>
              </a:solidFill>
            </a:endParaRPr>
          </a:p>
          <a:p>
            <a:pPr marL="742950" lvl="1" indent="-285750" algn="l">
              <a:buFont typeface="Arial" pitchFamily="34" charset="0"/>
              <a:buChar char="•"/>
            </a:pPr>
            <a:r>
              <a:rPr lang="ja-JP" altLang="ja-JP" sz="1300" dirty="0">
                <a:solidFill>
                  <a:schemeClr val="tx1">
                    <a:lumMod val="75000"/>
                    <a:lumOff val="25000"/>
                  </a:schemeClr>
                </a:solidFill>
              </a:rPr>
              <a:t>復帰にあたっては、保護者の同意を得る</a:t>
            </a:r>
            <a:r>
              <a:rPr lang="ja-JP" altLang="en-US" sz="1300" dirty="0">
                <a:solidFill>
                  <a:schemeClr val="tx1">
                    <a:lumMod val="75000"/>
                    <a:lumOff val="25000"/>
                  </a:schemeClr>
                </a:solidFill>
              </a:rPr>
              <a:t>こと</a:t>
            </a:r>
            <a:endParaRPr lang="ja-JP" altLang="en-US" sz="1300" dirty="0">
              <a:solidFill>
                <a:schemeClr val="tx1"/>
              </a:solidFill>
            </a:endParaRPr>
          </a:p>
        </p:txBody>
      </p:sp>
    </p:spTree>
    <p:extLst>
      <p:ext uri="{BB962C8B-B14F-4D97-AF65-F5344CB8AC3E}">
        <p14:creationId xmlns:p14="http://schemas.microsoft.com/office/powerpoint/2010/main" val="1724628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5"/>
          <p:cNvSpPr>
            <a:spLocks noGrp="1"/>
          </p:cNvSpPr>
          <p:nvPr>
            <p:ph type="ctrTitle"/>
          </p:nvPr>
        </p:nvSpPr>
        <p:spPr>
          <a:xfrm>
            <a:off x="548680" y="179512"/>
            <a:ext cx="5688632" cy="576064"/>
          </a:xfrm>
        </p:spPr>
        <p:txBody>
          <a:bodyPr/>
          <a:lstStyle/>
          <a:p>
            <a:r>
              <a:rPr lang="ja-JP" altLang="en-US" sz="2400" dirty="0"/>
              <a:t>行動指針　</a:t>
            </a:r>
            <a:r>
              <a:rPr lang="en-US" altLang="ja-JP" sz="1800" dirty="0"/>
              <a:t>–</a:t>
            </a:r>
            <a:r>
              <a:rPr lang="ja-JP" altLang="en-US" sz="1800" dirty="0"/>
              <a:t>試合の時間管理</a:t>
            </a:r>
            <a:r>
              <a:rPr lang="en-US" altLang="ja-JP" sz="1800" dirty="0"/>
              <a:t>-</a:t>
            </a:r>
            <a:endParaRPr kumimoji="1" lang="ja-JP" altLang="en-US" sz="1800" dirty="0"/>
          </a:p>
        </p:txBody>
      </p:sp>
      <p:sp>
        <p:nvSpPr>
          <p:cNvPr id="6" name="サブタイトル 5"/>
          <p:cNvSpPr>
            <a:spLocks noGrp="1"/>
          </p:cNvSpPr>
          <p:nvPr>
            <p:ph type="subTitle" idx="1"/>
          </p:nvPr>
        </p:nvSpPr>
        <p:spPr>
          <a:xfrm>
            <a:off x="548680" y="1331640"/>
            <a:ext cx="5760640" cy="360040"/>
          </a:xfrm>
        </p:spPr>
        <p:txBody>
          <a:bodyPr>
            <a:noAutofit/>
          </a:bodyPr>
          <a:lstStyle/>
          <a:p>
            <a:pPr algn="l"/>
            <a:r>
              <a:rPr lang="ja-JP" altLang="en-US" sz="1600" b="1" dirty="0">
                <a:solidFill>
                  <a:schemeClr val="tx1"/>
                </a:solidFill>
              </a:rPr>
              <a:t>対外試合・スクール内試合における時間管理</a:t>
            </a:r>
            <a:endParaRPr lang="en-US" altLang="ja-JP" sz="1600" b="1" dirty="0">
              <a:solidFill>
                <a:schemeClr val="tx1"/>
              </a:solidFill>
            </a:endParaRPr>
          </a:p>
          <a:p>
            <a:pPr lvl="1" algn="l"/>
            <a:endParaRPr kumimoji="1" lang="ja-JP" altLang="en-US" sz="1600" b="1" dirty="0">
              <a:solidFill>
                <a:schemeClr val="tx1"/>
              </a:solidFill>
            </a:endParaRPr>
          </a:p>
        </p:txBody>
      </p:sp>
      <p:sp>
        <p:nvSpPr>
          <p:cNvPr id="5" name="サブタイトル 5"/>
          <p:cNvSpPr txBox="1">
            <a:spLocks/>
          </p:cNvSpPr>
          <p:nvPr/>
        </p:nvSpPr>
        <p:spPr>
          <a:xfrm>
            <a:off x="548680" y="1763688"/>
            <a:ext cx="5760640" cy="2160240"/>
          </a:xfrm>
          <a:prstGeom prst="rect">
            <a:avLst/>
          </a:prstGeom>
        </p:spPr>
        <p:txBody>
          <a:bodyPr>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eiryo UI" pitchFamily="50" charset="-128"/>
                <a:ea typeface="Meiryo UI" pitchFamily="50" charset="-128"/>
                <a:cs typeface="Meiryo UI" pitchFamily="50" charset="-128"/>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eiryo UI" pitchFamily="50" charset="-128"/>
                <a:ea typeface="Meiryo UI" pitchFamily="50" charset="-128"/>
                <a:cs typeface="Meiryo UI" pitchFamily="50" charset="-128"/>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eiryo UI" pitchFamily="50" charset="-128"/>
                <a:ea typeface="Meiryo UI" pitchFamily="50" charset="-128"/>
                <a:cs typeface="Meiryo UI" pitchFamily="50" charset="-128"/>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eiryo UI" pitchFamily="50" charset="-128"/>
                <a:ea typeface="Meiryo UI" pitchFamily="50" charset="-128"/>
                <a:cs typeface="Meiryo UI" pitchFamily="50" charset="-128"/>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eiryo UI" pitchFamily="50" charset="-128"/>
                <a:ea typeface="Meiryo UI" pitchFamily="50" charset="-128"/>
                <a:cs typeface="Meiryo UI" pitchFamily="50" charset="-128"/>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marL="285750" indent="-285750" algn="l">
              <a:buFont typeface="Wingdings" panose="05000000000000000000" pitchFamily="2" charset="2"/>
              <a:buChar char="u"/>
            </a:pPr>
            <a:endParaRPr lang="en-US" altLang="ja-JP" sz="1400" dirty="0">
              <a:solidFill>
                <a:schemeClr val="tx1"/>
              </a:solidFill>
            </a:endParaRPr>
          </a:p>
        </p:txBody>
      </p:sp>
      <p:sp>
        <p:nvSpPr>
          <p:cNvPr id="7" name="サブタイトル 5"/>
          <p:cNvSpPr txBox="1">
            <a:spLocks/>
          </p:cNvSpPr>
          <p:nvPr/>
        </p:nvSpPr>
        <p:spPr>
          <a:xfrm>
            <a:off x="836712" y="1691680"/>
            <a:ext cx="5544616" cy="2376264"/>
          </a:xfrm>
          <a:prstGeom prst="rect">
            <a:avLst/>
          </a:prstGeom>
        </p:spPr>
        <p:txBody>
          <a:bodyPr>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eiryo UI" pitchFamily="50" charset="-128"/>
                <a:ea typeface="Meiryo UI" pitchFamily="50" charset="-128"/>
                <a:cs typeface="Meiryo UI" pitchFamily="50" charset="-128"/>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eiryo UI" pitchFamily="50" charset="-128"/>
                <a:ea typeface="Meiryo UI" pitchFamily="50" charset="-128"/>
                <a:cs typeface="Meiryo UI" pitchFamily="50" charset="-128"/>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eiryo UI" pitchFamily="50" charset="-128"/>
                <a:ea typeface="Meiryo UI" pitchFamily="50" charset="-128"/>
                <a:cs typeface="Meiryo UI" pitchFamily="50" charset="-128"/>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eiryo UI" pitchFamily="50" charset="-128"/>
                <a:ea typeface="Meiryo UI" pitchFamily="50" charset="-128"/>
                <a:cs typeface="Meiryo UI" pitchFamily="50" charset="-128"/>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eiryo UI" pitchFamily="50" charset="-128"/>
                <a:ea typeface="Meiryo UI" pitchFamily="50" charset="-128"/>
                <a:cs typeface="Meiryo UI" pitchFamily="50" charset="-128"/>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marL="285750" indent="-285750" algn="l">
              <a:buFont typeface="Wingdings" panose="05000000000000000000" pitchFamily="2" charset="2"/>
              <a:buChar char="u"/>
            </a:pPr>
            <a:r>
              <a:rPr lang="ja-JP" altLang="en-US" sz="1200" dirty="0">
                <a:solidFill>
                  <a:schemeClr val="tx1"/>
                </a:solidFill>
              </a:rPr>
              <a:t>他</a:t>
            </a:r>
            <a:r>
              <a:rPr lang="en-US" altLang="ja-JP" sz="1200" dirty="0">
                <a:solidFill>
                  <a:schemeClr val="tx1"/>
                </a:solidFill>
              </a:rPr>
              <a:t>RS</a:t>
            </a:r>
            <a:r>
              <a:rPr lang="ja-JP" altLang="en-US" sz="1200" dirty="0">
                <a:solidFill>
                  <a:schemeClr val="tx1"/>
                </a:solidFill>
              </a:rPr>
              <a:t>との交流試合</a:t>
            </a:r>
            <a:r>
              <a:rPr lang="ja-JP" altLang="en-US" sz="1200">
                <a:solidFill>
                  <a:schemeClr val="tx1"/>
                </a:solidFill>
              </a:rPr>
              <a:t>、秋季県大会</a:t>
            </a:r>
            <a:r>
              <a:rPr lang="ja-JP" altLang="en-US" sz="1200" dirty="0">
                <a:solidFill>
                  <a:schemeClr val="tx1"/>
                </a:solidFill>
              </a:rPr>
              <a:t>、神奈川県ファイナルカップ、ヒーローズカップ予選大会・決勝大会</a:t>
            </a:r>
            <a:endParaRPr lang="en-US" altLang="ja-JP" sz="1200" dirty="0">
              <a:solidFill>
                <a:schemeClr val="tx1"/>
              </a:solidFill>
            </a:endParaRPr>
          </a:p>
          <a:p>
            <a:pPr marL="742950" lvl="1" indent="-285750" algn="l">
              <a:buFont typeface="Arial" panose="020B0604020202020204" pitchFamily="34" charset="0"/>
              <a:buChar char="•"/>
            </a:pPr>
            <a:r>
              <a:rPr lang="ja-JP" altLang="en-US" sz="1200" dirty="0">
                <a:solidFill>
                  <a:schemeClr val="tx1"/>
                </a:solidFill>
              </a:rPr>
              <a:t>「</a:t>
            </a:r>
            <a:r>
              <a:rPr lang="en-US" altLang="ja-JP" sz="1200" dirty="0">
                <a:solidFill>
                  <a:schemeClr val="tx1"/>
                </a:solidFill>
              </a:rPr>
              <a:t>U-12</a:t>
            </a:r>
            <a:r>
              <a:rPr lang="ja-JP" altLang="en-US" sz="1200" dirty="0">
                <a:solidFill>
                  <a:schemeClr val="tx1"/>
                </a:solidFill>
              </a:rPr>
              <a:t>ミニラグビー競技規則」に定める試合時間を順守する</a:t>
            </a:r>
            <a:endParaRPr lang="en-US" altLang="ja-JP" sz="1200" dirty="0">
              <a:solidFill>
                <a:schemeClr val="tx1"/>
              </a:solidFill>
            </a:endParaRPr>
          </a:p>
          <a:p>
            <a:pPr marL="1200150" lvl="2" indent="-285750" algn="l">
              <a:buFont typeface="Meiryo UI" panose="020B0604030504040204" pitchFamily="50" charset="-128"/>
              <a:buChar char="★"/>
            </a:pPr>
            <a:r>
              <a:rPr lang="ja-JP" altLang="en-US" sz="1200" dirty="0">
                <a:solidFill>
                  <a:srgbClr val="FF0000"/>
                </a:solidFill>
              </a:rPr>
              <a:t>「</a:t>
            </a:r>
            <a:r>
              <a:rPr lang="en-US" altLang="ja-JP" sz="1200" dirty="0">
                <a:solidFill>
                  <a:srgbClr val="FF0000"/>
                </a:solidFill>
              </a:rPr>
              <a:t> U-12</a:t>
            </a:r>
            <a:r>
              <a:rPr lang="ja-JP" altLang="en-US" sz="1200" dirty="0">
                <a:solidFill>
                  <a:srgbClr val="FF0000"/>
                </a:solidFill>
              </a:rPr>
              <a:t>ミニラグビー競技規則」参照</a:t>
            </a:r>
            <a:endParaRPr lang="en-US" altLang="ja-JP" sz="1200" dirty="0">
              <a:solidFill>
                <a:srgbClr val="FF0000"/>
              </a:solidFill>
            </a:endParaRPr>
          </a:p>
          <a:p>
            <a:pPr marL="1200150" lvl="2" indent="-285750" algn="l">
              <a:buFont typeface="Arial" panose="020B0604020202020204" pitchFamily="34" charset="0"/>
              <a:buChar char="•"/>
            </a:pPr>
            <a:r>
              <a:rPr lang="en-US" altLang="ja-JP" sz="1200" dirty="0">
                <a:solidFill>
                  <a:schemeClr val="tx1">
                    <a:lumMod val="75000"/>
                    <a:lumOff val="25000"/>
                  </a:schemeClr>
                </a:solidFill>
              </a:rPr>
              <a:t>U-8:10 </a:t>
            </a:r>
            <a:r>
              <a:rPr lang="ja-JP" altLang="en-US" sz="1200" dirty="0">
                <a:solidFill>
                  <a:schemeClr val="tx1">
                    <a:lumMod val="75000"/>
                    <a:lumOff val="25000"/>
                  </a:schemeClr>
                </a:solidFill>
              </a:rPr>
              <a:t>分ハーフ以内（</a:t>
            </a:r>
            <a:r>
              <a:rPr lang="en-US" altLang="ja-JP" sz="1200" dirty="0">
                <a:solidFill>
                  <a:schemeClr val="tx1">
                    <a:lumMod val="75000"/>
                    <a:lumOff val="25000"/>
                  </a:schemeClr>
                </a:solidFill>
              </a:rPr>
              <a:t>1 </a:t>
            </a:r>
            <a:r>
              <a:rPr lang="ja-JP" altLang="en-US" sz="1200" dirty="0">
                <a:solidFill>
                  <a:schemeClr val="tx1">
                    <a:lumMod val="75000"/>
                    <a:lumOff val="25000"/>
                  </a:schemeClr>
                </a:solidFill>
              </a:rPr>
              <a:t>日の試合総時間は原則</a:t>
            </a:r>
            <a:r>
              <a:rPr lang="en-US" altLang="ja-JP" sz="1200" dirty="0">
                <a:solidFill>
                  <a:srgbClr val="FF0000"/>
                </a:solidFill>
              </a:rPr>
              <a:t>40</a:t>
            </a:r>
            <a:r>
              <a:rPr lang="ja-JP" altLang="en-US" sz="1200" dirty="0">
                <a:solidFill>
                  <a:srgbClr val="FF0000"/>
                </a:solidFill>
              </a:rPr>
              <a:t>分以内</a:t>
            </a:r>
            <a:r>
              <a:rPr lang="ja-JP" altLang="en-US" sz="1200" dirty="0">
                <a:solidFill>
                  <a:schemeClr val="tx1">
                    <a:lumMod val="75000"/>
                    <a:lumOff val="25000"/>
                  </a:schemeClr>
                </a:solidFill>
              </a:rPr>
              <a:t>）</a:t>
            </a:r>
            <a:endParaRPr lang="en-US" altLang="ja-JP" sz="1200" dirty="0">
              <a:solidFill>
                <a:schemeClr val="tx1">
                  <a:lumMod val="75000"/>
                  <a:lumOff val="25000"/>
                </a:schemeClr>
              </a:solidFill>
            </a:endParaRPr>
          </a:p>
          <a:p>
            <a:pPr marL="1200150" lvl="2" indent="-285750" algn="l">
              <a:buFont typeface="Arial" panose="020B0604020202020204" pitchFamily="34" charset="0"/>
              <a:buChar char="•"/>
            </a:pPr>
            <a:r>
              <a:rPr lang="en-US" altLang="ja-JP" sz="1200" dirty="0">
                <a:solidFill>
                  <a:schemeClr val="tx1">
                    <a:lumMod val="75000"/>
                    <a:lumOff val="25000"/>
                  </a:schemeClr>
                </a:solidFill>
              </a:rPr>
              <a:t>U-10</a:t>
            </a:r>
            <a:r>
              <a:rPr lang="ja-JP" altLang="en-US" sz="1200" dirty="0">
                <a:solidFill>
                  <a:schemeClr val="tx1">
                    <a:lumMod val="75000"/>
                    <a:lumOff val="25000"/>
                  </a:schemeClr>
                </a:solidFill>
              </a:rPr>
              <a:t>：</a:t>
            </a:r>
            <a:r>
              <a:rPr lang="en-US" altLang="ja-JP" sz="1200" dirty="0">
                <a:solidFill>
                  <a:schemeClr val="tx1">
                    <a:lumMod val="75000"/>
                    <a:lumOff val="25000"/>
                  </a:schemeClr>
                </a:solidFill>
              </a:rPr>
              <a:t>15 </a:t>
            </a:r>
            <a:r>
              <a:rPr lang="ja-JP" altLang="en-US" sz="1200" dirty="0">
                <a:solidFill>
                  <a:schemeClr val="tx1">
                    <a:lumMod val="75000"/>
                    <a:lumOff val="25000"/>
                  </a:schemeClr>
                </a:solidFill>
              </a:rPr>
              <a:t>分ハーフ以内（</a:t>
            </a:r>
            <a:r>
              <a:rPr lang="en-US" altLang="ja-JP" sz="1200" dirty="0">
                <a:solidFill>
                  <a:schemeClr val="tx1">
                    <a:lumMod val="75000"/>
                    <a:lumOff val="25000"/>
                  </a:schemeClr>
                </a:solidFill>
              </a:rPr>
              <a:t>1 </a:t>
            </a:r>
            <a:r>
              <a:rPr lang="ja-JP" altLang="en-US" sz="1200" dirty="0">
                <a:solidFill>
                  <a:schemeClr val="tx1">
                    <a:lumMod val="75000"/>
                    <a:lumOff val="25000"/>
                  </a:schemeClr>
                </a:solidFill>
              </a:rPr>
              <a:t>日の試合総時間は原則</a:t>
            </a:r>
            <a:r>
              <a:rPr lang="en-US" altLang="ja-JP" sz="1200" dirty="0">
                <a:solidFill>
                  <a:srgbClr val="FF0000"/>
                </a:solidFill>
              </a:rPr>
              <a:t>50</a:t>
            </a:r>
            <a:r>
              <a:rPr lang="ja-JP" altLang="en-US" sz="1200" dirty="0">
                <a:solidFill>
                  <a:srgbClr val="FF0000"/>
                </a:solidFill>
              </a:rPr>
              <a:t>分以内</a:t>
            </a:r>
            <a:r>
              <a:rPr lang="ja-JP" altLang="en-US" sz="1200" dirty="0">
                <a:solidFill>
                  <a:schemeClr val="tx1">
                    <a:lumMod val="75000"/>
                    <a:lumOff val="25000"/>
                  </a:schemeClr>
                </a:solidFill>
              </a:rPr>
              <a:t>）</a:t>
            </a:r>
            <a:endParaRPr lang="en-US" altLang="ja-JP" sz="1200" dirty="0">
              <a:solidFill>
                <a:schemeClr val="tx1">
                  <a:lumMod val="75000"/>
                  <a:lumOff val="25000"/>
                </a:schemeClr>
              </a:solidFill>
            </a:endParaRPr>
          </a:p>
          <a:p>
            <a:pPr marL="1200150" lvl="2" indent="-285750" algn="l">
              <a:buFont typeface="Arial" panose="020B0604020202020204" pitchFamily="34" charset="0"/>
              <a:buChar char="•"/>
            </a:pPr>
            <a:r>
              <a:rPr lang="en-US" altLang="ja-JP" sz="1200" dirty="0">
                <a:solidFill>
                  <a:schemeClr val="tx1">
                    <a:lumMod val="75000"/>
                    <a:lumOff val="25000"/>
                  </a:schemeClr>
                </a:solidFill>
              </a:rPr>
              <a:t>U-12</a:t>
            </a:r>
            <a:r>
              <a:rPr lang="ja-JP" altLang="en-US" sz="1200" dirty="0">
                <a:solidFill>
                  <a:schemeClr val="tx1">
                    <a:lumMod val="75000"/>
                    <a:lumOff val="25000"/>
                  </a:schemeClr>
                </a:solidFill>
              </a:rPr>
              <a:t>：</a:t>
            </a:r>
            <a:r>
              <a:rPr lang="en-US" altLang="ja-JP" sz="1200" dirty="0">
                <a:solidFill>
                  <a:schemeClr val="tx1">
                    <a:lumMod val="75000"/>
                    <a:lumOff val="25000"/>
                  </a:schemeClr>
                </a:solidFill>
              </a:rPr>
              <a:t>20 </a:t>
            </a:r>
            <a:r>
              <a:rPr lang="ja-JP" altLang="en-US" sz="1200" dirty="0">
                <a:solidFill>
                  <a:schemeClr val="tx1">
                    <a:lumMod val="75000"/>
                    <a:lumOff val="25000"/>
                  </a:schemeClr>
                </a:solidFill>
              </a:rPr>
              <a:t>分ハーフ以内（</a:t>
            </a:r>
            <a:r>
              <a:rPr lang="en-US" altLang="ja-JP" sz="1200" dirty="0">
                <a:solidFill>
                  <a:schemeClr val="tx1">
                    <a:lumMod val="75000"/>
                    <a:lumOff val="25000"/>
                  </a:schemeClr>
                </a:solidFill>
              </a:rPr>
              <a:t>1 </a:t>
            </a:r>
            <a:r>
              <a:rPr lang="ja-JP" altLang="en-US" sz="1200" dirty="0">
                <a:solidFill>
                  <a:schemeClr val="tx1">
                    <a:lumMod val="75000"/>
                    <a:lumOff val="25000"/>
                  </a:schemeClr>
                </a:solidFill>
              </a:rPr>
              <a:t>日の試合総時間は原則</a:t>
            </a:r>
            <a:r>
              <a:rPr lang="en-US" altLang="ja-JP" sz="1200" dirty="0">
                <a:solidFill>
                  <a:srgbClr val="FF0000"/>
                </a:solidFill>
              </a:rPr>
              <a:t>60</a:t>
            </a:r>
            <a:r>
              <a:rPr lang="ja-JP" altLang="en-US" sz="1200" dirty="0">
                <a:solidFill>
                  <a:srgbClr val="FF0000"/>
                </a:solidFill>
              </a:rPr>
              <a:t>分以内</a:t>
            </a:r>
            <a:r>
              <a:rPr lang="ja-JP" altLang="en-US" sz="1200" dirty="0">
                <a:solidFill>
                  <a:schemeClr val="tx1">
                    <a:lumMod val="75000"/>
                    <a:lumOff val="25000"/>
                  </a:schemeClr>
                </a:solidFill>
              </a:rPr>
              <a:t>）</a:t>
            </a:r>
            <a:endParaRPr lang="en-US" altLang="ja-JP" sz="1200" dirty="0"/>
          </a:p>
          <a:p>
            <a:pPr marL="742950" lvl="1" indent="-285750" algn="l">
              <a:buFont typeface="Meiryo UI" panose="020B0604030504040204" pitchFamily="50" charset="-128"/>
              <a:buChar char="※"/>
            </a:pPr>
            <a:r>
              <a:rPr lang="ja-JP" altLang="en-US" sz="1200" dirty="0">
                <a:solidFill>
                  <a:schemeClr val="tx1">
                    <a:lumMod val="75000"/>
                    <a:lumOff val="25000"/>
                  </a:schemeClr>
                </a:solidFill>
              </a:rPr>
              <a:t>いずれも</a:t>
            </a:r>
            <a:r>
              <a:rPr lang="ja-JP" altLang="en-US" sz="1200" dirty="0">
                <a:solidFill>
                  <a:srgbClr val="FF0000"/>
                </a:solidFill>
              </a:rPr>
              <a:t>試合の間隔</a:t>
            </a:r>
            <a:r>
              <a:rPr lang="ja-JP" altLang="en-US" sz="1200" dirty="0">
                <a:solidFill>
                  <a:schemeClr val="tx1">
                    <a:lumMod val="75000"/>
                    <a:lumOff val="25000"/>
                  </a:schemeClr>
                </a:solidFill>
              </a:rPr>
              <a:t>は環境に配慮して</a:t>
            </a:r>
            <a:r>
              <a:rPr lang="ja-JP" altLang="en-US" sz="1200" dirty="0">
                <a:solidFill>
                  <a:srgbClr val="FF0000"/>
                </a:solidFill>
              </a:rPr>
              <a:t>充分な休息時間</a:t>
            </a:r>
            <a:r>
              <a:rPr lang="ja-JP" altLang="en-US" sz="1200" dirty="0">
                <a:solidFill>
                  <a:schemeClr val="tx1">
                    <a:lumMod val="75000"/>
                    <a:lumOff val="25000"/>
                  </a:schemeClr>
                </a:solidFill>
              </a:rPr>
              <a:t>をとらなければならない</a:t>
            </a:r>
            <a:endParaRPr lang="en-US" altLang="ja-JP" sz="1200" dirty="0">
              <a:solidFill>
                <a:schemeClr val="tx1">
                  <a:lumMod val="75000"/>
                  <a:lumOff val="25000"/>
                </a:schemeClr>
              </a:solidFill>
            </a:endParaRPr>
          </a:p>
          <a:p>
            <a:pPr marL="742950" lvl="1" indent="-285750" algn="l">
              <a:buFont typeface="Arial" panose="020B0604020202020204" pitchFamily="34" charset="0"/>
              <a:buChar char="•"/>
            </a:pPr>
            <a:r>
              <a:rPr lang="ja-JP" altLang="en-US" sz="1200" dirty="0">
                <a:solidFill>
                  <a:schemeClr val="tx1"/>
                </a:solidFill>
              </a:rPr>
              <a:t>ウォーミングアップの時間を十分にとる</a:t>
            </a:r>
            <a:endParaRPr lang="en-US" altLang="ja-JP" sz="1200" dirty="0">
              <a:solidFill>
                <a:schemeClr val="tx1"/>
              </a:solidFill>
            </a:endParaRPr>
          </a:p>
        </p:txBody>
      </p:sp>
      <p:sp>
        <p:nvSpPr>
          <p:cNvPr id="8" name="サブタイトル 5"/>
          <p:cNvSpPr txBox="1">
            <a:spLocks/>
          </p:cNvSpPr>
          <p:nvPr/>
        </p:nvSpPr>
        <p:spPr>
          <a:xfrm>
            <a:off x="836712" y="4211960"/>
            <a:ext cx="5472608" cy="2304256"/>
          </a:xfrm>
          <a:prstGeom prst="rect">
            <a:avLst/>
          </a:prstGeom>
        </p:spPr>
        <p:txBody>
          <a:bodyPr>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eiryo UI" pitchFamily="50" charset="-128"/>
                <a:ea typeface="Meiryo UI" pitchFamily="50" charset="-128"/>
                <a:cs typeface="Meiryo UI" pitchFamily="50" charset="-128"/>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eiryo UI" pitchFamily="50" charset="-128"/>
                <a:ea typeface="Meiryo UI" pitchFamily="50" charset="-128"/>
                <a:cs typeface="Meiryo UI" pitchFamily="50" charset="-128"/>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eiryo UI" pitchFamily="50" charset="-128"/>
                <a:ea typeface="Meiryo UI" pitchFamily="50" charset="-128"/>
                <a:cs typeface="Meiryo UI" pitchFamily="50" charset="-128"/>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eiryo UI" pitchFamily="50" charset="-128"/>
                <a:ea typeface="Meiryo UI" pitchFamily="50" charset="-128"/>
                <a:cs typeface="Meiryo UI" pitchFamily="50" charset="-128"/>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eiryo UI" pitchFamily="50" charset="-128"/>
                <a:ea typeface="Meiryo UI" pitchFamily="50" charset="-128"/>
                <a:cs typeface="Meiryo UI" pitchFamily="50" charset="-128"/>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marL="285750" indent="-285750" algn="l">
              <a:buFont typeface="Wingdings" panose="05000000000000000000" pitchFamily="2" charset="2"/>
              <a:buChar char="u"/>
            </a:pPr>
            <a:r>
              <a:rPr lang="ja-JP" altLang="en-US" sz="1200" dirty="0">
                <a:solidFill>
                  <a:schemeClr val="tx1"/>
                </a:solidFill>
              </a:rPr>
              <a:t>他</a:t>
            </a:r>
            <a:r>
              <a:rPr lang="en-US" altLang="ja-JP" sz="1200" dirty="0">
                <a:solidFill>
                  <a:schemeClr val="tx1"/>
                </a:solidFill>
              </a:rPr>
              <a:t>RS</a:t>
            </a:r>
            <a:r>
              <a:rPr lang="ja-JP" altLang="en-US" sz="1200" dirty="0">
                <a:solidFill>
                  <a:schemeClr val="tx1"/>
                </a:solidFill>
              </a:rPr>
              <a:t>との合同練習における練習試合</a:t>
            </a:r>
            <a:endParaRPr lang="en-US" altLang="ja-JP" sz="1200" dirty="0">
              <a:solidFill>
                <a:schemeClr val="tx1"/>
              </a:solidFill>
            </a:endParaRPr>
          </a:p>
          <a:p>
            <a:pPr marL="742950" lvl="1" indent="-285750" algn="l">
              <a:buFont typeface="Arial" panose="020B0604020202020204" pitchFamily="34" charset="0"/>
              <a:buChar char="•"/>
            </a:pPr>
            <a:r>
              <a:rPr lang="ja-JP" altLang="en-US" sz="1200" dirty="0">
                <a:solidFill>
                  <a:schemeClr val="tx1"/>
                </a:solidFill>
              </a:rPr>
              <a:t>試合にあたっては、上記同様「</a:t>
            </a:r>
            <a:r>
              <a:rPr lang="en-US" altLang="ja-JP" sz="1200" dirty="0">
                <a:solidFill>
                  <a:schemeClr val="tx1"/>
                </a:solidFill>
              </a:rPr>
              <a:t>U-12</a:t>
            </a:r>
            <a:r>
              <a:rPr lang="ja-JP" altLang="en-US" sz="1200" dirty="0">
                <a:solidFill>
                  <a:schemeClr val="tx1"/>
                </a:solidFill>
              </a:rPr>
              <a:t>ミニラグビー競技規則」に定める試合時間を順守する</a:t>
            </a:r>
            <a:endParaRPr lang="en-US" altLang="ja-JP" sz="1200" dirty="0">
              <a:solidFill>
                <a:schemeClr val="tx1"/>
              </a:solidFill>
            </a:endParaRPr>
          </a:p>
          <a:p>
            <a:pPr marL="742950" lvl="1" indent="-285750" algn="l">
              <a:buFont typeface="Arial" panose="020B0604020202020204" pitchFamily="34" charset="0"/>
              <a:buChar char="•"/>
            </a:pPr>
            <a:r>
              <a:rPr lang="ja-JP" altLang="en-US" sz="1200" dirty="0">
                <a:solidFill>
                  <a:schemeClr val="tx1"/>
                </a:solidFill>
              </a:rPr>
              <a:t>相手</a:t>
            </a:r>
            <a:r>
              <a:rPr lang="en-US" altLang="ja-JP" sz="1200" dirty="0">
                <a:solidFill>
                  <a:schemeClr val="tx1"/>
                </a:solidFill>
              </a:rPr>
              <a:t>RS</a:t>
            </a:r>
            <a:r>
              <a:rPr lang="ja-JP" altLang="en-US" sz="1200" dirty="0">
                <a:solidFill>
                  <a:schemeClr val="tx1"/>
                </a:solidFill>
              </a:rPr>
              <a:t>にも、理解を求める</a:t>
            </a:r>
            <a:endParaRPr lang="en-US" altLang="ja-JP" sz="1200" dirty="0"/>
          </a:p>
          <a:p>
            <a:pPr marL="742950" lvl="1" indent="-285750" algn="l">
              <a:buFont typeface="Meiryo UI" panose="020B0604030504040204" pitchFamily="50" charset="-128"/>
              <a:buChar char="※"/>
            </a:pPr>
            <a:r>
              <a:rPr lang="ja-JP" altLang="en-US" sz="1200" dirty="0">
                <a:solidFill>
                  <a:srgbClr val="FF0000"/>
                </a:solidFill>
              </a:rPr>
              <a:t>合同練習と練習試合の間隔および試合の間隔</a:t>
            </a:r>
            <a:r>
              <a:rPr lang="ja-JP" altLang="en-US" sz="1200" dirty="0">
                <a:solidFill>
                  <a:schemeClr val="tx1">
                    <a:lumMod val="75000"/>
                    <a:lumOff val="25000"/>
                  </a:schemeClr>
                </a:solidFill>
              </a:rPr>
              <a:t>は環境に配慮して</a:t>
            </a:r>
            <a:r>
              <a:rPr lang="ja-JP" altLang="en-US" sz="1200" dirty="0">
                <a:solidFill>
                  <a:srgbClr val="FF0000"/>
                </a:solidFill>
              </a:rPr>
              <a:t>充分な休息時間</a:t>
            </a:r>
            <a:r>
              <a:rPr lang="ja-JP" altLang="en-US" sz="1200" dirty="0">
                <a:solidFill>
                  <a:schemeClr val="tx1">
                    <a:lumMod val="75000"/>
                    <a:lumOff val="25000"/>
                  </a:schemeClr>
                </a:solidFill>
              </a:rPr>
              <a:t>をとらなければならない</a:t>
            </a:r>
            <a:endParaRPr lang="en-US" altLang="ja-JP" sz="1200" dirty="0">
              <a:solidFill>
                <a:schemeClr val="tx1">
                  <a:lumMod val="75000"/>
                  <a:lumOff val="25000"/>
                </a:schemeClr>
              </a:solidFill>
            </a:endParaRPr>
          </a:p>
          <a:p>
            <a:pPr marL="742950" lvl="1" indent="-285750" algn="l">
              <a:buFont typeface="Arial" panose="020B0604020202020204" pitchFamily="34" charset="0"/>
              <a:buChar char="•"/>
            </a:pPr>
            <a:r>
              <a:rPr lang="ja-JP" altLang="en-US" sz="1200" dirty="0">
                <a:solidFill>
                  <a:schemeClr val="tx1"/>
                </a:solidFill>
              </a:rPr>
              <a:t>合同練習、練習試合の際にも、安全運営方針に則り、子供たちの状態を把握・配慮し、オーバートリアージの姿勢で無理をさせない</a:t>
            </a:r>
            <a:endParaRPr lang="en-US" altLang="ja-JP" sz="1200" dirty="0">
              <a:solidFill>
                <a:schemeClr val="tx1"/>
              </a:solidFill>
            </a:endParaRPr>
          </a:p>
          <a:p>
            <a:pPr lvl="2" algn="l"/>
            <a:r>
              <a:rPr lang="ja-JP" altLang="en-US" sz="1200" dirty="0">
                <a:solidFill>
                  <a:srgbClr val="002060"/>
                </a:solidFill>
              </a:rPr>
              <a:t>（例）疲労が激しい場合には、該当する生徒を出場させない</a:t>
            </a:r>
            <a:endParaRPr lang="en-US" altLang="ja-JP" sz="1200" dirty="0">
              <a:solidFill>
                <a:srgbClr val="002060"/>
              </a:solidFill>
            </a:endParaRPr>
          </a:p>
          <a:p>
            <a:pPr marL="742950" lvl="1" indent="-285750" algn="l">
              <a:buFont typeface="Arial" panose="020B0604020202020204" pitchFamily="34" charset="0"/>
              <a:buChar char="•"/>
            </a:pPr>
            <a:r>
              <a:rPr lang="ja-JP" altLang="en-US" sz="1200" dirty="0">
                <a:solidFill>
                  <a:schemeClr val="tx1"/>
                </a:solidFill>
              </a:rPr>
              <a:t>もしスケジュールに同意できないようで</a:t>
            </a:r>
            <a:r>
              <a:rPr lang="ja-JP" altLang="en-US" sz="1200">
                <a:solidFill>
                  <a:schemeClr val="tx1"/>
                </a:solidFill>
              </a:rPr>
              <a:t>あれば、対戦相手</a:t>
            </a:r>
            <a:r>
              <a:rPr lang="ja-JP" altLang="en-US" sz="1200" dirty="0">
                <a:solidFill>
                  <a:schemeClr val="tx1"/>
                </a:solidFill>
              </a:rPr>
              <a:t>に申し出て協議すること</a:t>
            </a:r>
            <a:endParaRPr lang="en-US" altLang="ja-JP" sz="1200" dirty="0">
              <a:solidFill>
                <a:schemeClr val="tx1"/>
              </a:solidFill>
            </a:endParaRPr>
          </a:p>
        </p:txBody>
      </p:sp>
      <p:sp>
        <p:nvSpPr>
          <p:cNvPr id="9" name="サブタイトル 5"/>
          <p:cNvSpPr txBox="1">
            <a:spLocks/>
          </p:cNvSpPr>
          <p:nvPr/>
        </p:nvSpPr>
        <p:spPr>
          <a:xfrm>
            <a:off x="548680" y="7020272"/>
            <a:ext cx="5760640" cy="1152128"/>
          </a:xfrm>
          <a:prstGeom prst="rect">
            <a:avLst/>
          </a:prstGeom>
          <a:ln>
            <a:solidFill>
              <a:schemeClr val="accent1"/>
            </a:solidFill>
          </a:ln>
        </p:spPr>
        <p:txBody>
          <a:bodyPr anchor="ctr" anchorCtr="0">
            <a:noAutofit/>
          </a:bodyPr>
          <a:lstStyle>
            <a:lvl1pPr marL="0" indent="0" algn="ctr" defTabSz="914400" rtl="0" eaLnBrk="1" latinLnBrk="0" hangingPunct="1">
              <a:spcBef>
                <a:spcPct val="20000"/>
              </a:spcBef>
              <a:buFont typeface="Arial" pitchFamily="34" charset="0"/>
              <a:buNone/>
              <a:defRPr kumimoji="1" sz="3200" kern="1200">
                <a:solidFill>
                  <a:schemeClr val="tx1">
                    <a:tint val="75000"/>
                  </a:schemeClr>
                </a:solidFill>
                <a:latin typeface="Meiryo UI" pitchFamily="50" charset="-128"/>
                <a:ea typeface="Meiryo UI" pitchFamily="50" charset="-128"/>
                <a:cs typeface="Meiryo UI" pitchFamily="50" charset="-128"/>
              </a:defRPr>
            </a:lvl1pPr>
            <a:lvl2pPr marL="457200" indent="0" algn="ctr" defTabSz="914400" rtl="0" eaLnBrk="1" latinLnBrk="0" hangingPunct="1">
              <a:spcBef>
                <a:spcPct val="20000"/>
              </a:spcBef>
              <a:buFont typeface="Arial" pitchFamily="34" charset="0"/>
              <a:buNone/>
              <a:defRPr kumimoji="1" sz="2800" kern="1200">
                <a:solidFill>
                  <a:schemeClr val="tx1">
                    <a:tint val="75000"/>
                  </a:schemeClr>
                </a:solidFill>
                <a:latin typeface="Meiryo UI" pitchFamily="50" charset="-128"/>
                <a:ea typeface="Meiryo UI" pitchFamily="50" charset="-128"/>
                <a:cs typeface="Meiryo UI" pitchFamily="50" charset="-128"/>
              </a:defRPr>
            </a:lvl2pPr>
            <a:lvl3pPr marL="914400" indent="0" algn="ctr" defTabSz="914400" rtl="0" eaLnBrk="1" latinLnBrk="0" hangingPunct="1">
              <a:spcBef>
                <a:spcPct val="20000"/>
              </a:spcBef>
              <a:buFont typeface="Arial" pitchFamily="34" charset="0"/>
              <a:buNone/>
              <a:defRPr kumimoji="1" sz="2400" kern="1200">
                <a:solidFill>
                  <a:schemeClr val="tx1">
                    <a:tint val="75000"/>
                  </a:schemeClr>
                </a:solidFill>
                <a:latin typeface="Meiryo UI" pitchFamily="50" charset="-128"/>
                <a:ea typeface="Meiryo UI" pitchFamily="50" charset="-128"/>
                <a:cs typeface="Meiryo UI" pitchFamily="50" charset="-128"/>
              </a:defRPr>
            </a:lvl3pPr>
            <a:lvl4pPr marL="1371600" indent="0" algn="ctr" defTabSz="914400" rtl="0" eaLnBrk="1" latinLnBrk="0" hangingPunct="1">
              <a:spcBef>
                <a:spcPct val="20000"/>
              </a:spcBef>
              <a:buFont typeface="Arial" pitchFamily="34" charset="0"/>
              <a:buNone/>
              <a:defRPr kumimoji="1" sz="2000" kern="1200">
                <a:solidFill>
                  <a:schemeClr val="tx1">
                    <a:tint val="75000"/>
                  </a:schemeClr>
                </a:solidFill>
                <a:latin typeface="Meiryo UI" pitchFamily="50" charset="-128"/>
                <a:ea typeface="Meiryo UI" pitchFamily="50" charset="-128"/>
                <a:cs typeface="Meiryo UI" pitchFamily="50" charset="-128"/>
              </a:defRPr>
            </a:lvl4pPr>
            <a:lvl5pPr marL="1828800" indent="0" algn="ctr" defTabSz="914400" rtl="0" eaLnBrk="1" latinLnBrk="0" hangingPunct="1">
              <a:spcBef>
                <a:spcPct val="20000"/>
              </a:spcBef>
              <a:buFont typeface="Arial" pitchFamily="34" charset="0"/>
              <a:buNone/>
              <a:defRPr kumimoji="1" sz="2000" kern="1200">
                <a:solidFill>
                  <a:schemeClr val="tx1">
                    <a:tint val="75000"/>
                  </a:schemeClr>
                </a:solidFill>
                <a:latin typeface="Meiryo UI" pitchFamily="50" charset="-128"/>
                <a:ea typeface="Meiryo UI" pitchFamily="50" charset="-128"/>
                <a:cs typeface="Meiryo UI" pitchFamily="50" charset="-128"/>
              </a:defRPr>
            </a:lvl5pPr>
            <a:lvl6pPr marL="22860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kumimoji="1" sz="2000" kern="1200">
                <a:solidFill>
                  <a:schemeClr val="tx1">
                    <a:tint val="75000"/>
                  </a:schemeClr>
                </a:solidFill>
                <a:latin typeface="+mn-lt"/>
                <a:ea typeface="+mn-ea"/>
                <a:cs typeface="+mn-cs"/>
              </a:defRPr>
            </a:lvl9pPr>
          </a:lstStyle>
          <a:p>
            <a:pPr marL="285750" indent="-285750" algn="l">
              <a:buFont typeface="Meiryo UI" panose="020B0604030504040204" pitchFamily="50" charset="-128"/>
              <a:buChar char="★"/>
            </a:pPr>
            <a:r>
              <a:rPr lang="ja-JP" altLang="en-US" sz="1200" dirty="0">
                <a:solidFill>
                  <a:schemeClr val="tx1">
                    <a:lumMod val="75000"/>
                    <a:lumOff val="25000"/>
                  </a:schemeClr>
                </a:solidFill>
              </a:rPr>
              <a:t>上記の「試合」とは、コンタクトプレーを伴う試合であり、タッチフット、タグラグビー形式の試合を含まない</a:t>
            </a:r>
            <a:endParaRPr lang="en-US" altLang="ja-JP" sz="1200" dirty="0">
              <a:solidFill>
                <a:schemeClr val="tx1">
                  <a:lumMod val="75000"/>
                  <a:lumOff val="25000"/>
                </a:schemeClr>
              </a:solidFill>
            </a:endParaRPr>
          </a:p>
          <a:p>
            <a:pPr marL="285750" indent="-285750" algn="l">
              <a:buFont typeface="Meiryo UI" panose="020B0604030504040204" pitchFamily="50" charset="-128"/>
              <a:buChar char="★"/>
            </a:pPr>
            <a:r>
              <a:rPr lang="ja-JP" altLang="en-US" sz="1200" dirty="0">
                <a:solidFill>
                  <a:schemeClr val="tx1">
                    <a:lumMod val="75000"/>
                    <a:lumOff val="25000"/>
                  </a:schemeClr>
                </a:solidFill>
              </a:rPr>
              <a:t>試合後の練習を行う場合、試合において</a:t>
            </a:r>
            <a:r>
              <a:rPr lang="en-US" altLang="ja-JP" sz="1200" dirty="0">
                <a:solidFill>
                  <a:schemeClr val="tx1">
                    <a:lumMod val="75000"/>
                    <a:lumOff val="25000"/>
                  </a:schemeClr>
                </a:solidFill>
              </a:rPr>
              <a:t>1</a:t>
            </a:r>
            <a:r>
              <a:rPr lang="ja-JP" altLang="en-US" sz="1200" dirty="0">
                <a:solidFill>
                  <a:schemeClr val="tx1">
                    <a:lumMod val="75000"/>
                    <a:lumOff val="25000"/>
                  </a:schemeClr>
                </a:solidFill>
              </a:rPr>
              <a:t>日の出場時間上限までプレーした生徒に関しては、疲労の度合を確認し、練習参加には十分配慮する</a:t>
            </a:r>
            <a:endParaRPr lang="en-US" altLang="ja-JP" sz="1200" dirty="0">
              <a:solidFill>
                <a:schemeClr val="tx1">
                  <a:lumMod val="75000"/>
                  <a:lumOff val="25000"/>
                </a:schemeClr>
              </a:solidFill>
            </a:endParaRPr>
          </a:p>
          <a:p>
            <a:pPr marL="742950" lvl="1" indent="-285750" algn="l">
              <a:buFont typeface="Meiryo UI" panose="020B0604030504040204" pitchFamily="50" charset="-128"/>
              <a:buChar char="※"/>
            </a:pPr>
            <a:r>
              <a:rPr lang="ja-JP" altLang="en-US" sz="1200" dirty="0">
                <a:solidFill>
                  <a:schemeClr val="tx1">
                    <a:lumMod val="75000"/>
                    <a:lumOff val="25000"/>
                  </a:schemeClr>
                </a:solidFill>
              </a:rPr>
              <a:t>生徒の判断にまかせないこと</a:t>
            </a:r>
            <a:endParaRPr lang="en-US" altLang="ja-JP" sz="1200" dirty="0">
              <a:solidFill>
                <a:schemeClr val="tx1">
                  <a:lumMod val="75000"/>
                  <a:lumOff val="25000"/>
                </a:schemeClr>
              </a:solidFill>
            </a:endParaRPr>
          </a:p>
        </p:txBody>
      </p:sp>
    </p:spTree>
    <p:extLst>
      <p:ext uri="{BB962C8B-B14F-4D97-AF65-F5344CB8AC3E}">
        <p14:creationId xmlns:p14="http://schemas.microsoft.com/office/powerpoint/2010/main" val="3687716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548680" y="179513"/>
            <a:ext cx="6129300" cy="576064"/>
          </a:xfrm>
        </p:spPr>
        <p:txBody>
          <a:bodyPr>
            <a:normAutofit/>
          </a:bodyPr>
          <a:lstStyle/>
          <a:p>
            <a:r>
              <a:rPr kumimoji="1" lang="ja-JP" altLang="en-US" sz="2400" dirty="0"/>
              <a:t>本資料の目的</a:t>
            </a:r>
          </a:p>
        </p:txBody>
      </p:sp>
      <p:sp>
        <p:nvSpPr>
          <p:cNvPr id="5" name="コンテンツ プレースホルダー 4"/>
          <p:cNvSpPr>
            <a:spLocks noGrp="1"/>
          </p:cNvSpPr>
          <p:nvPr>
            <p:ph idx="1"/>
          </p:nvPr>
        </p:nvSpPr>
        <p:spPr>
          <a:xfrm>
            <a:off x="404664" y="1835696"/>
            <a:ext cx="5903069" cy="5760640"/>
          </a:xfrm>
          <a:solidFill>
            <a:schemeClr val="bg1">
              <a:alpha val="74000"/>
            </a:schemeClr>
          </a:solidFill>
        </p:spPr>
        <p:txBody>
          <a:bodyPr spcCol="180000">
            <a:noAutofit/>
          </a:bodyPr>
          <a:lstStyle/>
          <a:p>
            <a:pPr marL="0" indent="0">
              <a:buNone/>
            </a:pPr>
            <a:endParaRPr lang="en-US" altLang="ja-JP" sz="1400" dirty="0"/>
          </a:p>
          <a:p>
            <a:pPr marL="0" indent="0">
              <a:buNone/>
            </a:pPr>
            <a:endParaRPr lang="en-US" altLang="ja-JP" sz="1400" dirty="0"/>
          </a:p>
          <a:p>
            <a:pPr marL="0" indent="0">
              <a:buNone/>
            </a:pPr>
            <a:endParaRPr lang="en-US" altLang="ja-JP" sz="1400" dirty="0"/>
          </a:p>
          <a:p>
            <a:pPr marL="0" indent="0">
              <a:buNone/>
            </a:pPr>
            <a:endParaRPr lang="en-US" altLang="ja-JP" sz="1400" dirty="0"/>
          </a:p>
          <a:p>
            <a:pPr marL="0" indent="0">
              <a:buNone/>
            </a:pPr>
            <a:endParaRPr lang="en-US" altLang="ja-JP" sz="1400" dirty="0"/>
          </a:p>
        </p:txBody>
      </p:sp>
      <p:sp>
        <p:nvSpPr>
          <p:cNvPr id="2" name="正方形/長方形 1"/>
          <p:cNvSpPr/>
          <p:nvPr/>
        </p:nvSpPr>
        <p:spPr>
          <a:xfrm>
            <a:off x="907133" y="2948597"/>
            <a:ext cx="5114156" cy="5151795"/>
          </a:xfrm>
          <a:prstGeom prst="rect">
            <a:avLst/>
          </a:prstGeom>
        </p:spPr>
        <p:txBody>
          <a:bodyPr wrap="square">
            <a:spAutoFit/>
          </a:bodyPr>
          <a:lstStyle/>
          <a:p>
            <a:pPr>
              <a:lnSpc>
                <a:spcPct val="150000"/>
              </a:lnSpc>
            </a:pPr>
            <a:r>
              <a:rPr lang="ja-JP" altLang="en-US" sz="1300" dirty="0">
                <a:latin typeface="Meiryo UI" panose="020B0604030504040204" pitchFamily="50" charset="-128"/>
                <a:ea typeface="Meiryo UI" panose="020B0604030504040204" pitchFamily="50" charset="-128"/>
              </a:rPr>
              <a:t>コンタクトを伴うラグビーにおいて事故の発生は不可避です。</a:t>
            </a:r>
            <a:endParaRPr lang="en-US" altLang="ja-JP" sz="1300" dirty="0">
              <a:latin typeface="Meiryo UI" panose="020B0604030504040204" pitchFamily="50" charset="-128"/>
              <a:ea typeface="Meiryo UI" panose="020B0604030504040204" pitchFamily="50" charset="-128"/>
            </a:endParaRPr>
          </a:p>
          <a:p>
            <a:pPr>
              <a:lnSpc>
                <a:spcPct val="150000"/>
              </a:lnSpc>
            </a:pPr>
            <a:r>
              <a:rPr lang="ja-JP" altLang="en-US" sz="1300" dirty="0">
                <a:latin typeface="Meiryo UI" panose="020B0604030504040204" pitchFamily="50" charset="-128"/>
                <a:ea typeface="Meiryo UI" panose="020B0604030504040204" pitchFamily="50" charset="-128"/>
              </a:rPr>
              <a:t>一方で</a:t>
            </a:r>
            <a:r>
              <a:rPr lang="ja-JP" altLang="ja-JP" sz="1300" dirty="0">
                <a:latin typeface="Meiryo UI" panose="020B0604030504040204" pitchFamily="50" charset="-128"/>
                <a:ea typeface="Meiryo UI" panose="020B0604030504040204" pitchFamily="50" charset="-128"/>
              </a:rPr>
              <a:t>事故を起こさないようにする</a:t>
            </a:r>
            <a:r>
              <a:rPr lang="ja-JP" altLang="en-US" sz="1300" dirty="0">
                <a:latin typeface="Meiryo UI" panose="020B0604030504040204" pitchFamily="50" charset="-128"/>
                <a:ea typeface="Meiryo UI" panose="020B0604030504040204" pitchFamily="50" charset="-128"/>
              </a:rPr>
              <a:t>あまり、</a:t>
            </a:r>
            <a:r>
              <a:rPr lang="ja-JP" altLang="ja-JP" sz="1300" dirty="0">
                <a:latin typeface="Meiryo UI" panose="020B0604030504040204" pitchFamily="50" charset="-128"/>
                <a:ea typeface="Meiryo UI" panose="020B0604030504040204" pitchFamily="50" charset="-128"/>
              </a:rPr>
              <a:t>ラグビーの本質的な価値やラグビー</a:t>
            </a:r>
            <a:r>
              <a:rPr lang="ja-JP" altLang="en-US" sz="1300" dirty="0">
                <a:latin typeface="Meiryo UI" panose="020B0604030504040204" pitchFamily="50" charset="-128"/>
                <a:ea typeface="Meiryo UI" panose="020B0604030504040204" pitchFamily="50" charset="-128"/>
              </a:rPr>
              <a:t>だけが持つ</a:t>
            </a:r>
            <a:r>
              <a:rPr lang="ja-JP" altLang="ja-JP" sz="1300" dirty="0">
                <a:latin typeface="Meiryo UI" panose="020B0604030504040204" pitchFamily="50" charset="-128"/>
                <a:ea typeface="Meiryo UI" panose="020B0604030504040204" pitchFamily="50" charset="-128"/>
              </a:rPr>
              <a:t>子供達の成長の起源となるものを禁止</a:t>
            </a:r>
            <a:r>
              <a:rPr lang="ja-JP" altLang="en-US" sz="1300" dirty="0">
                <a:latin typeface="Meiryo UI" panose="020B0604030504040204" pitchFamily="50" charset="-128"/>
                <a:ea typeface="Meiryo UI" panose="020B0604030504040204" pitchFamily="50" charset="-128"/>
              </a:rPr>
              <a:t>することは、本末転倒であると考えます。</a:t>
            </a:r>
            <a:endParaRPr lang="en-US" altLang="ja-JP" sz="1300" dirty="0">
              <a:latin typeface="Meiryo UI" panose="020B0604030504040204" pitchFamily="50" charset="-128"/>
              <a:ea typeface="Meiryo UI" panose="020B0604030504040204" pitchFamily="50" charset="-128"/>
            </a:endParaRPr>
          </a:p>
          <a:p>
            <a:pPr>
              <a:lnSpc>
                <a:spcPct val="150000"/>
              </a:lnSpc>
            </a:pPr>
            <a:endParaRPr lang="en-US" altLang="ja-JP" sz="1300" dirty="0">
              <a:latin typeface="Meiryo UI" panose="020B0604030504040204" pitchFamily="50" charset="-128"/>
              <a:ea typeface="Meiryo UI" panose="020B0604030504040204" pitchFamily="50" charset="-128"/>
            </a:endParaRPr>
          </a:p>
          <a:p>
            <a:pPr>
              <a:lnSpc>
                <a:spcPct val="150000"/>
              </a:lnSpc>
            </a:pPr>
            <a:r>
              <a:rPr lang="ja-JP" altLang="en-US" sz="1300" dirty="0">
                <a:latin typeface="Meiryo UI" panose="020B0604030504040204" pitchFamily="50" charset="-128"/>
                <a:ea typeface="Meiryo UI" panose="020B0604030504040204" pitchFamily="50" charset="-128"/>
              </a:rPr>
              <a:t>そういった中で、重症事故のリスクを低減するためには、練習に参加するコーチの意識向上がまず第一であると考えて、その一助となればと思い本資料を作成しました。</a:t>
            </a:r>
            <a:endParaRPr lang="ja-JP" altLang="ja-JP" sz="1300" dirty="0">
              <a:latin typeface="Meiryo UI" panose="020B0604030504040204" pitchFamily="50" charset="-128"/>
              <a:ea typeface="Meiryo UI" panose="020B0604030504040204" pitchFamily="50" charset="-128"/>
            </a:endParaRPr>
          </a:p>
          <a:p>
            <a:pPr>
              <a:lnSpc>
                <a:spcPct val="150000"/>
              </a:lnSpc>
            </a:pPr>
            <a:r>
              <a:rPr lang="en-US" altLang="ja-JP" sz="1300" dirty="0">
                <a:latin typeface="Meiryo UI" panose="020B0604030504040204" pitchFamily="50" charset="-128"/>
                <a:ea typeface="Meiryo UI" panose="020B0604030504040204" pitchFamily="50" charset="-128"/>
              </a:rPr>
              <a:t> </a:t>
            </a:r>
          </a:p>
          <a:p>
            <a:pPr>
              <a:lnSpc>
                <a:spcPct val="150000"/>
              </a:lnSpc>
            </a:pPr>
            <a:r>
              <a:rPr lang="ja-JP" altLang="en-US" sz="1300" b="1" dirty="0">
                <a:latin typeface="Meiryo UI" panose="020B0604030504040204" pitchFamily="50" charset="-128"/>
                <a:ea typeface="Meiryo UI" panose="020B0604030504040204" pitchFamily="50" charset="-128"/>
              </a:rPr>
              <a:t>本資料はマニュアルではありません。</a:t>
            </a:r>
            <a:r>
              <a:rPr lang="ja-JP" altLang="en-US" sz="1300" dirty="0">
                <a:latin typeface="Meiryo UI" panose="020B0604030504040204" pitchFamily="50" charset="-128"/>
                <a:ea typeface="Meiryo UI" panose="020B0604030504040204" pitchFamily="50" charset="-128"/>
              </a:rPr>
              <a:t>方針をまとめたものです。</a:t>
            </a:r>
            <a:endParaRPr lang="en-US" altLang="ja-JP" sz="1300" dirty="0">
              <a:latin typeface="Meiryo UI" panose="020B0604030504040204" pitchFamily="50" charset="-128"/>
              <a:ea typeface="Meiryo UI" panose="020B0604030504040204" pitchFamily="50" charset="-128"/>
            </a:endParaRPr>
          </a:p>
          <a:p>
            <a:pPr>
              <a:lnSpc>
                <a:spcPct val="150000"/>
              </a:lnSpc>
            </a:pPr>
            <a:r>
              <a:rPr lang="ja-JP" altLang="en-US" sz="1300" dirty="0">
                <a:latin typeface="Meiryo UI" panose="020B0604030504040204" pitchFamily="50" charset="-128"/>
                <a:ea typeface="Meiryo UI" panose="020B0604030504040204" pitchFamily="50" charset="-128"/>
              </a:rPr>
              <a:t>ラグビーを行う環境や子供たちの状況は千差万別、すべての状況を網羅したマニュアル的なものの作成は無意味だと考えます。また、それだからこそ、練習の間近にいるコーチたちの自立的な判断・行動が重要となると思われます。</a:t>
            </a:r>
            <a:endParaRPr lang="en-US" altLang="ja-JP" sz="1300" dirty="0">
              <a:latin typeface="Meiryo UI" panose="020B0604030504040204" pitchFamily="50" charset="-128"/>
              <a:ea typeface="Meiryo UI" panose="020B0604030504040204" pitchFamily="50" charset="-128"/>
            </a:endParaRPr>
          </a:p>
          <a:p>
            <a:pPr>
              <a:lnSpc>
                <a:spcPct val="150000"/>
              </a:lnSpc>
            </a:pPr>
            <a:endParaRPr lang="en-US" altLang="ja-JP" sz="1300" dirty="0">
              <a:latin typeface="Meiryo UI" panose="020B0604030504040204" pitchFamily="50" charset="-128"/>
              <a:ea typeface="Meiryo UI" panose="020B0604030504040204" pitchFamily="50" charset="-128"/>
            </a:endParaRPr>
          </a:p>
          <a:p>
            <a:pPr>
              <a:lnSpc>
                <a:spcPct val="150000"/>
              </a:lnSpc>
            </a:pPr>
            <a:r>
              <a:rPr lang="ja-JP" altLang="ja-JP" sz="1300" dirty="0">
                <a:latin typeface="Meiryo UI" panose="020B0604030504040204" pitchFamily="50" charset="-128"/>
                <a:ea typeface="Meiryo UI" panose="020B0604030504040204" pitchFamily="50" charset="-128"/>
              </a:rPr>
              <a:t>鎌倉ラグビースクールコーチ陣コーチ</a:t>
            </a:r>
            <a:r>
              <a:rPr lang="ja-JP" altLang="en-US" sz="1300" dirty="0">
                <a:latin typeface="Meiryo UI" panose="020B0604030504040204" pitchFamily="50" charset="-128"/>
                <a:ea typeface="Meiryo UI" panose="020B0604030504040204" pitchFamily="50" charset="-128"/>
              </a:rPr>
              <a:t>全員が</a:t>
            </a:r>
            <a:r>
              <a:rPr lang="ja-JP" altLang="ja-JP" sz="1300" dirty="0">
                <a:latin typeface="Meiryo UI" panose="020B0604030504040204" pitchFamily="50" charset="-128"/>
                <a:ea typeface="Meiryo UI" panose="020B0604030504040204" pitchFamily="50" charset="-128"/>
              </a:rPr>
              <a:t>「怪我をさせるかもしれない」立ち場であることを認識し、自身の知識を高めるとともに子供の怪我・事故のリスクを低減するための運営にご協力いただけることを期待します。</a:t>
            </a:r>
          </a:p>
        </p:txBody>
      </p:sp>
      <p:sp>
        <p:nvSpPr>
          <p:cNvPr id="7" name="テキスト ボックス 6"/>
          <p:cNvSpPr txBox="1"/>
          <p:nvPr/>
        </p:nvSpPr>
        <p:spPr>
          <a:xfrm>
            <a:off x="547093" y="1331640"/>
            <a:ext cx="1944216" cy="369332"/>
          </a:xfrm>
          <a:prstGeom prst="rect">
            <a:avLst/>
          </a:prstGeom>
          <a:noFill/>
        </p:spPr>
        <p:txBody>
          <a:bodyPr wrap="square" rtlCol="0">
            <a:spAutoFit/>
          </a:bodyPr>
          <a:lstStyle/>
          <a:p>
            <a:pPr marL="342900" indent="-342900"/>
            <a:r>
              <a:rPr lang="en-US" altLang="ja-JP" dirty="0">
                <a:latin typeface="Meiryo UI" pitchFamily="50" charset="-128"/>
                <a:ea typeface="Meiryo UI" pitchFamily="50" charset="-128"/>
                <a:cs typeface="Meiryo UI" pitchFamily="50" charset="-128"/>
              </a:rPr>
              <a:t>&lt;</a:t>
            </a:r>
            <a:r>
              <a:rPr lang="ja-JP" altLang="en-US" dirty="0">
                <a:latin typeface="Meiryo UI" pitchFamily="50" charset="-128"/>
                <a:ea typeface="Meiryo UI" pitchFamily="50" charset="-128"/>
                <a:cs typeface="Meiryo UI" pitchFamily="50" charset="-128"/>
              </a:rPr>
              <a:t>本資料の目的</a:t>
            </a:r>
            <a:r>
              <a:rPr lang="en-US" altLang="ja-JP" dirty="0">
                <a:latin typeface="Meiryo UI" pitchFamily="50" charset="-128"/>
                <a:ea typeface="Meiryo UI" pitchFamily="50" charset="-128"/>
                <a:cs typeface="Meiryo UI" pitchFamily="50" charset="-128"/>
              </a:rPr>
              <a:t>&gt;</a:t>
            </a:r>
            <a:endParaRPr kumimoji="1" lang="ja-JP" altLang="en-US" dirty="0">
              <a:latin typeface="Meiryo UI" pitchFamily="50" charset="-128"/>
              <a:ea typeface="Meiryo UI" pitchFamily="50" charset="-128"/>
              <a:cs typeface="Meiryo UI" pitchFamily="50" charset="-128"/>
            </a:endParaRPr>
          </a:p>
        </p:txBody>
      </p:sp>
      <p:sp>
        <p:nvSpPr>
          <p:cNvPr id="9" name="テキスト ボックス 8"/>
          <p:cNvSpPr txBox="1"/>
          <p:nvPr/>
        </p:nvSpPr>
        <p:spPr>
          <a:xfrm>
            <a:off x="907133" y="1835696"/>
            <a:ext cx="4826123" cy="830997"/>
          </a:xfrm>
          <a:prstGeom prst="rect">
            <a:avLst/>
          </a:prstGeom>
          <a:noFill/>
        </p:spPr>
        <p:txBody>
          <a:bodyPr wrap="square" rtlCol="0">
            <a:spAutoFit/>
          </a:bodyPr>
          <a:lstStyle/>
          <a:p>
            <a:pPr marL="342900" indent="-342900">
              <a:buFont typeface="+mj-lt"/>
              <a:buAutoNum type="arabicPeriod"/>
            </a:pPr>
            <a:r>
              <a:rPr kumimoji="1" lang="ja-JP" altLang="en-US" sz="1600" dirty="0">
                <a:latin typeface="Meiryo UI" pitchFamily="50" charset="-128"/>
                <a:ea typeface="Meiryo UI" pitchFamily="50" charset="-128"/>
                <a:cs typeface="Meiryo UI" pitchFamily="50" charset="-128"/>
              </a:rPr>
              <a:t>鎌倉ラグビースクールの安全運営方針の明示</a:t>
            </a:r>
            <a:endParaRPr kumimoji="1" lang="en-US" altLang="ja-JP" sz="1600" dirty="0">
              <a:latin typeface="Meiryo UI" pitchFamily="50" charset="-128"/>
              <a:ea typeface="Meiryo UI" pitchFamily="50" charset="-128"/>
              <a:cs typeface="Meiryo UI" pitchFamily="50" charset="-128"/>
            </a:endParaRPr>
          </a:p>
          <a:p>
            <a:pPr marL="342900" indent="-342900">
              <a:buFont typeface="+mj-lt"/>
              <a:buAutoNum type="arabicPeriod"/>
            </a:pPr>
            <a:endParaRPr lang="en-US" altLang="ja-JP" sz="1600" dirty="0">
              <a:latin typeface="Meiryo UI" pitchFamily="50" charset="-128"/>
              <a:ea typeface="Meiryo UI" pitchFamily="50" charset="-128"/>
              <a:cs typeface="Meiryo UI" pitchFamily="50" charset="-128"/>
            </a:endParaRPr>
          </a:p>
          <a:p>
            <a:pPr marL="342900" indent="-342900">
              <a:buFont typeface="+mj-lt"/>
              <a:buAutoNum type="arabicPeriod"/>
            </a:pPr>
            <a:r>
              <a:rPr lang="ja-JP" altLang="en-US" sz="1600" dirty="0">
                <a:latin typeface="Meiryo UI" pitchFamily="50" charset="-128"/>
                <a:ea typeface="Meiryo UI" pitchFamily="50" charset="-128"/>
                <a:cs typeface="Meiryo UI" pitchFamily="50" charset="-128"/>
              </a:rPr>
              <a:t>コーチの安全に対しての意識向上</a:t>
            </a:r>
            <a:endParaRPr lang="en-US" altLang="ja-JP" sz="1600" dirty="0">
              <a:latin typeface="Meiryo UI" pitchFamily="50" charset="-128"/>
              <a:ea typeface="Meiryo UI" pitchFamily="50" charset="-128"/>
              <a:cs typeface="Meiryo UI" pitchFamily="50" charset="-128"/>
            </a:endParaRPr>
          </a:p>
        </p:txBody>
      </p:sp>
      <p:sp>
        <p:nvSpPr>
          <p:cNvPr id="10" name="テキスト ボックス 9"/>
          <p:cNvSpPr txBox="1"/>
          <p:nvPr/>
        </p:nvSpPr>
        <p:spPr>
          <a:xfrm>
            <a:off x="4869160" y="8255441"/>
            <a:ext cx="1368152" cy="276999"/>
          </a:xfrm>
          <a:prstGeom prst="rect">
            <a:avLst/>
          </a:prstGeom>
          <a:noFill/>
        </p:spPr>
        <p:txBody>
          <a:bodyPr wrap="square" rtlCol="0">
            <a:spAutoFit/>
          </a:bodyPr>
          <a:lstStyle/>
          <a:p>
            <a:pPr marL="342900" indent="-342900" algn="ctr"/>
            <a:r>
              <a:rPr lang="en-US" altLang="ja-JP" sz="1200" dirty="0">
                <a:latin typeface="Meiryo UI" pitchFamily="50" charset="-128"/>
                <a:ea typeface="Meiryo UI" pitchFamily="50" charset="-128"/>
                <a:cs typeface="Meiryo UI" pitchFamily="50" charset="-128"/>
              </a:rPr>
              <a:t>2018</a:t>
            </a:r>
            <a:r>
              <a:rPr lang="ja-JP" altLang="en-US" sz="1200" dirty="0">
                <a:latin typeface="Meiryo UI" pitchFamily="50" charset="-128"/>
                <a:ea typeface="Meiryo UI" pitchFamily="50" charset="-128"/>
                <a:cs typeface="Meiryo UI" pitchFamily="50" charset="-128"/>
              </a:rPr>
              <a:t>年</a:t>
            </a:r>
            <a:r>
              <a:rPr lang="en-US" altLang="ja-JP" sz="1200" dirty="0">
                <a:latin typeface="Meiryo UI" pitchFamily="50" charset="-128"/>
                <a:ea typeface="Meiryo UI" pitchFamily="50" charset="-128"/>
                <a:cs typeface="Meiryo UI" pitchFamily="50" charset="-128"/>
              </a:rPr>
              <a:t>4</a:t>
            </a:r>
            <a:r>
              <a:rPr lang="ja-JP" altLang="en-US" sz="1200" dirty="0">
                <a:latin typeface="Meiryo UI" pitchFamily="50" charset="-128"/>
                <a:ea typeface="Meiryo UI" pitchFamily="50" charset="-128"/>
                <a:cs typeface="Meiryo UI" pitchFamily="50" charset="-128"/>
              </a:rPr>
              <a:t>月</a:t>
            </a:r>
            <a:r>
              <a:rPr lang="en-US" altLang="ja-JP" sz="1200" dirty="0">
                <a:latin typeface="Meiryo UI" pitchFamily="50" charset="-128"/>
                <a:ea typeface="Meiryo UI" pitchFamily="50" charset="-128"/>
                <a:cs typeface="Meiryo UI" pitchFamily="50" charset="-128"/>
              </a:rPr>
              <a:t>15</a:t>
            </a:r>
            <a:r>
              <a:rPr lang="ja-JP" altLang="en-US" sz="1200" dirty="0">
                <a:latin typeface="Meiryo UI" pitchFamily="50" charset="-128"/>
                <a:ea typeface="Meiryo UI" pitchFamily="50" charset="-128"/>
                <a:cs typeface="Meiryo UI" pitchFamily="50" charset="-128"/>
              </a:rPr>
              <a:t>日</a:t>
            </a:r>
            <a:endParaRPr lang="en-US" altLang="ja-JP" sz="1200" dirty="0">
              <a:latin typeface="Meiryo UI" pitchFamily="50" charset="-128"/>
              <a:ea typeface="Meiryo UI" pitchFamily="50" charset="-128"/>
              <a:cs typeface="Meiryo UI" pitchFamily="50" charset="-128"/>
            </a:endParaRPr>
          </a:p>
        </p:txBody>
      </p:sp>
      <p:sp>
        <p:nvSpPr>
          <p:cNvPr id="3" name="正方形/長方形 2"/>
          <p:cNvSpPr/>
          <p:nvPr/>
        </p:nvSpPr>
        <p:spPr>
          <a:xfrm>
            <a:off x="547093" y="1700972"/>
            <a:ext cx="5760640" cy="1070828"/>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37050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5"/>
          <p:cNvSpPr>
            <a:spLocks noGrp="1"/>
          </p:cNvSpPr>
          <p:nvPr>
            <p:ph type="ctrTitle"/>
          </p:nvPr>
        </p:nvSpPr>
        <p:spPr>
          <a:xfrm>
            <a:off x="548680" y="179512"/>
            <a:ext cx="5688632" cy="576064"/>
          </a:xfrm>
        </p:spPr>
        <p:txBody>
          <a:bodyPr>
            <a:normAutofit/>
          </a:bodyPr>
          <a:lstStyle/>
          <a:p>
            <a:r>
              <a:rPr lang="ja-JP" altLang="ja-JP" sz="2400" dirty="0"/>
              <a:t>安全運営の理念</a:t>
            </a:r>
            <a:endParaRPr kumimoji="1" lang="ja-JP" altLang="en-US" dirty="0"/>
          </a:p>
        </p:txBody>
      </p:sp>
      <p:sp>
        <p:nvSpPr>
          <p:cNvPr id="3" name="正方形/長方形 2"/>
          <p:cNvSpPr/>
          <p:nvPr/>
        </p:nvSpPr>
        <p:spPr>
          <a:xfrm>
            <a:off x="908720" y="1691680"/>
            <a:ext cx="5112568" cy="4185761"/>
          </a:xfrm>
          <a:prstGeom prst="rect">
            <a:avLst/>
          </a:prstGeom>
        </p:spPr>
        <p:txBody>
          <a:bodyPr wrap="square">
            <a:spAutoFit/>
          </a:bodyPr>
          <a:lstStyle/>
          <a:p>
            <a:pPr marL="342900" indent="-342900">
              <a:buFont typeface="+mj-lt"/>
              <a:buAutoNum type="arabicPeriod"/>
            </a:pPr>
            <a:r>
              <a:rPr lang="ja-JP" altLang="ja-JP" sz="1400" dirty="0">
                <a:latin typeface="Meiryo UI" panose="020B0604030504040204" pitchFamily="50" charset="-128"/>
                <a:ea typeface="Meiryo UI" panose="020B0604030504040204" pitchFamily="50" charset="-128"/>
              </a:rPr>
              <a:t>コンタクトプレーを伴うラグビーは、怪我や事故が起きるリスクが高く、また大小の怪我・事故を皆無にすることはできない</a:t>
            </a:r>
            <a:r>
              <a:rPr lang="ja-JP" altLang="en-US" sz="1400" dirty="0">
                <a:latin typeface="Meiryo UI" panose="020B0604030504040204" pitchFamily="50" charset="-128"/>
                <a:ea typeface="Meiryo UI" panose="020B0604030504040204" pitchFamily="50" charset="-128"/>
              </a:rPr>
              <a:t>と認識します</a:t>
            </a:r>
            <a:endParaRPr lang="en-US" altLang="ja-JP" sz="1400" dirty="0">
              <a:latin typeface="Meiryo UI" panose="020B0604030504040204" pitchFamily="50" charset="-128"/>
              <a:ea typeface="Meiryo UI" panose="020B0604030504040204" pitchFamily="50" charset="-128"/>
            </a:endParaRPr>
          </a:p>
          <a:p>
            <a:pPr marL="342900" indent="-342900">
              <a:buFont typeface="+mj-lt"/>
              <a:buAutoNum type="arabicPeriod"/>
            </a:pPr>
            <a:endParaRPr lang="en-US" altLang="ja-JP" sz="1400" dirty="0">
              <a:latin typeface="Meiryo UI" panose="020B0604030504040204" pitchFamily="50" charset="-128"/>
              <a:ea typeface="Meiryo UI" panose="020B0604030504040204" pitchFamily="50" charset="-128"/>
            </a:endParaRPr>
          </a:p>
          <a:p>
            <a:pPr marL="342900" indent="-342900">
              <a:buFont typeface="+mj-lt"/>
              <a:buAutoNum type="arabicPeriod"/>
            </a:pPr>
            <a:r>
              <a:rPr lang="ja-JP" altLang="ja-JP" sz="1400" dirty="0">
                <a:latin typeface="Meiryo UI" panose="020B0604030504040204" pitchFamily="50" charset="-128"/>
                <a:ea typeface="Meiryo UI" panose="020B0604030504040204" pitchFamily="50" charset="-128"/>
              </a:rPr>
              <a:t>しかし、努力によってそのリスクは軽減できると信じ</a:t>
            </a:r>
            <a:r>
              <a:rPr lang="ja-JP" altLang="en-US" sz="1400" dirty="0">
                <a:latin typeface="Meiryo UI" panose="020B0604030504040204" pitchFamily="50" charset="-128"/>
                <a:ea typeface="Meiryo UI" panose="020B0604030504040204" pitchFamily="50" charset="-128"/>
              </a:rPr>
              <a:t>ます</a:t>
            </a:r>
            <a:endParaRPr lang="en-US" altLang="ja-JP" sz="1400" dirty="0">
              <a:latin typeface="Meiryo UI" panose="020B0604030504040204" pitchFamily="50" charset="-128"/>
              <a:ea typeface="Meiryo UI" panose="020B0604030504040204" pitchFamily="50" charset="-128"/>
            </a:endParaRPr>
          </a:p>
          <a:p>
            <a:pPr marL="342900" indent="-342900">
              <a:buFont typeface="+mj-lt"/>
              <a:buAutoNum type="arabicPeriod"/>
            </a:pPr>
            <a:endParaRPr lang="en-US" altLang="ja-JP" sz="1400" dirty="0">
              <a:latin typeface="Meiryo UI" panose="020B0604030504040204" pitchFamily="50" charset="-128"/>
              <a:ea typeface="Meiryo UI" panose="020B0604030504040204" pitchFamily="50" charset="-128"/>
            </a:endParaRPr>
          </a:p>
          <a:p>
            <a:pPr marL="342900" indent="-342900">
              <a:buFont typeface="+mj-lt"/>
              <a:buAutoNum type="arabicPeriod"/>
            </a:pPr>
            <a:r>
              <a:rPr lang="ja-JP" altLang="ja-JP" sz="1400" dirty="0">
                <a:latin typeface="Meiryo UI" panose="020B0604030504040204" pitchFamily="50" charset="-128"/>
                <a:ea typeface="Meiryo UI" panose="020B0604030504040204" pitchFamily="50" charset="-128"/>
              </a:rPr>
              <a:t>鎌倉ラグビースクールのコーチは</a:t>
            </a:r>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リスク軽減のために安全</a:t>
            </a:r>
            <a:r>
              <a:rPr lang="ja-JP" altLang="en-US" sz="1400" dirty="0">
                <a:latin typeface="Meiryo UI" panose="020B0604030504040204" pitchFamily="50" charset="-128"/>
                <a:ea typeface="Meiryo UI" panose="020B0604030504040204" pitchFamily="50" charset="-128"/>
              </a:rPr>
              <a:t>についての</a:t>
            </a:r>
            <a:r>
              <a:rPr lang="ja-JP" altLang="ja-JP" sz="1400" dirty="0">
                <a:latin typeface="Meiryo UI" panose="020B0604030504040204" pitchFamily="50" charset="-128"/>
                <a:ea typeface="Meiryo UI" panose="020B0604030504040204" pitchFamily="50" charset="-128"/>
              </a:rPr>
              <a:t>知識を</a:t>
            </a:r>
            <a:r>
              <a:rPr lang="ja-JP" altLang="en-US" sz="1400" dirty="0">
                <a:latin typeface="Meiryo UI" panose="020B0604030504040204" pitchFamily="50" charset="-128"/>
                <a:ea typeface="Meiryo UI" panose="020B0604030504040204" pitchFamily="50" charset="-128"/>
              </a:rPr>
              <a:t>有し</a:t>
            </a:r>
            <a:r>
              <a:rPr lang="ja-JP"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安全第一を念頭に</a:t>
            </a:r>
            <a:r>
              <a:rPr lang="ja-JP" altLang="ja-JP" sz="1400" dirty="0">
                <a:latin typeface="Meiryo UI" panose="020B0604030504040204" pitchFamily="50" charset="-128"/>
                <a:ea typeface="Meiryo UI" panose="020B0604030504040204" pitchFamily="50" charset="-128"/>
              </a:rPr>
              <a:t>練習や試合を実行できる存在でなければならない</a:t>
            </a:r>
            <a:endParaRPr lang="en-US" altLang="ja-JP" sz="1400" dirty="0">
              <a:latin typeface="Meiryo UI" panose="020B0604030504040204" pitchFamily="50" charset="-128"/>
              <a:ea typeface="Meiryo UI" panose="020B0604030504040204" pitchFamily="50" charset="-128"/>
            </a:endParaRPr>
          </a:p>
          <a:p>
            <a:pPr marL="342900" indent="-342900">
              <a:buFont typeface="+mj-lt"/>
              <a:buAutoNum type="arabicPeriod"/>
            </a:pPr>
            <a:endParaRPr lang="en-US" altLang="ja-JP" sz="1400" dirty="0">
              <a:latin typeface="Meiryo UI" panose="020B0604030504040204" pitchFamily="50" charset="-128"/>
              <a:ea typeface="Meiryo UI" panose="020B0604030504040204" pitchFamily="50" charset="-128"/>
            </a:endParaRPr>
          </a:p>
          <a:p>
            <a:pPr marL="342900" indent="-342900">
              <a:buFont typeface="+mj-lt"/>
              <a:buAutoNum type="arabicPeriod"/>
            </a:pPr>
            <a:r>
              <a:rPr lang="ja-JP" altLang="ja-JP" sz="1400" dirty="0">
                <a:latin typeface="Meiryo UI" panose="020B0604030504040204" pitchFamily="50" charset="-128"/>
                <a:ea typeface="Meiryo UI" panose="020B0604030504040204" pitchFamily="50" charset="-128"/>
              </a:rPr>
              <a:t>リスクを最小限にするためには、複数の人間のチェック体制が望ましい。ヘッドコーチのみならず、関係コーチ全員が共通の知識・</a:t>
            </a:r>
            <a:r>
              <a:rPr lang="ja-JP" altLang="en-US" sz="1400" dirty="0">
                <a:latin typeface="Meiryo UI" panose="020B0604030504040204" pitchFamily="50" charset="-128"/>
                <a:ea typeface="Meiryo UI" panose="020B0604030504040204" pitchFamily="50" charset="-128"/>
              </a:rPr>
              <a:t>方針</a:t>
            </a:r>
            <a:r>
              <a:rPr lang="ja-JP" altLang="ja-JP" sz="1400" dirty="0">
                <a:latin typeface="Meiryo UI" panose="020B0604030504040204" pitchFamily="50" charset="-128"/>
                <a:ea typeface="Meiryo UI" panose="020B0604030504040204" pitchFamily="50" charset="-128"/>
              </a:rPr>
              <a:t>を共有</a:t>
            </a:r>
            <a:r>
              <a:rPr lang="ja-JP" altLang="en-US" sz="1400" dirty="0">
                <a:latin typeface="Meiryo UI" panose="020B0604030504040204" pitchFamily="50" charset="-128"/>
                <a:ea typeface="Meiryo UI" panose="020B0604030504040204" pitchFamily="50" charset="-128"/>
              </a:rPr>
              <a:t>すべきだと考えます</a:t>
            </a:r>
            <a:endParaRPr lang="en-US" altLang="ja-JP" sz="1400" dirty="0">
              <a:latin typeface="Meiryo UI" panose="020B0604030504040204" pitchFamily="50" charset="-128"/>
              <a:ea typeface="Meiryo UI" panose="020B0604030504040204" pitchFamily="50" charset="-128"/>
            </a:endParaRPr>
          </a:p>
          <a:p>
            <a:pPr marL="342900" indent="-342900">
              <a:buFont typeface="+mj-lt"/>
              <a:buAutoNum type="arabicPeriod"/>
            </a:pPr>
            <a:endParaRPr lang="en-US" altLang="ja-JP" sz="1400" dirty="0">
              <a:latin typeface="Meiryo UI" panose="020B0604030504040204" pitchFamily="50" charset="-128"/>
              <a:ea typeface="Meiryo UI" panose="020B0604030504040204" pitchFamily="50" charset="-128"/>
            </a:endParaRPr>
          </a:p>
          <a:p>
            <a:pPr marL="342900" indent="-342900">
              <a:buFont typeface="+mj-lt"/>
              <a:buAutoNum type="arabicPeriod"/>
            </a:pPr>
            <a:r>
              <a:rPr lang="ja-JP" altLang="ja-JP" sz="1400" dirty="0">
                <a:latin typeface="Meiryo UI" panose="020B0604030504040204" pitchFamily="50" charset="-128"/>
                <a:ea typeface="Meiryo UI" panose="020B0604030504040204" pitchFamily="50" charset="-128"/>
              </a:rPr>
              <a:t>リスク</a:t>
            </a:r>
            <a:r>
              <a:rPr lang="ja-JP" altLang="en-US" sz="1400" dirty="0">
                <a:latin typeface="Meiryo UI" panose="020B0604030504040204" pitchFamily="50" charset="-128"/>
                <a:ea typeface="Meiryo UI" panose="020B0604030504040204" pitchFamily="50" charset="-128"/>
              </a:rPr>
              <a:t>の発生については</a:t>
            </a:r>
            <a:r>
              <a:rPr lang="ja-JP" altLang="ja-JP" sz="1400" dirty="0">
                <a:latin typeface="Meiryo UI" panose="020B0604030504040204" pitchFamily="50" charset="-128"/>
                <a:ea typeface="Meiryo UI" panose="020B0604030504040204" pitchFamily="50" charset="-128"/>
              </a:rPr>
              <a:t>、グラウンド内だけではなく家庭での過ごし方</a:t>
            </a:r>
            <a:r>
              <a:rPr lang="ja-JP" altLang="en-US" sz="1400" dirty="0">
                <a:latin typeface="Meiryo UI" panose="020B0604030504040204" pitchFamily="50" charset="-128"/>
                <a:ea typeface="Meiryo UI" panose="020B0604030504040204" pitchFamily="50" charset="-128"/>
              </a:rPr>
              <a:t>が影響することもある</a:t>
            </a:r>
            <a:r>
              <a:rPr lang="ja-JP" altLang="ja-JP" sz="1400" dirty="0">
                <a:latin typeface="Meiryo UI" panose="020B0604030504040204" pitchFamily="50" charset="-128"/>
                <a:ea typeface="Meiryo UI" panose="020B0604030504040204" pitchFamily="50" charset="-128"/>
              </a:rPr>
              <a:t>。そのため、リスク低減を</a:t>
            </a:r>
            <a:r>
              <a:rPr lang="ja-JP" altLang="en-US" sz="1400" dirty="0">
                <a:latin typeface="Meiryo UI" panose="020B0604030504040204" pitchFamily="50" charset="-128"/>
                <a:ea typeface="Meiryo UI" panose="020B0604030504040204" pitchFamily="50" charset="-128"/>
              </a:rPr>
              <a:t>実現</a:t>
            </a:r>
            <a:r>
              <a:rPr lang="ja-JP" altLang="ja-JP" sz="1400" dirty="0">
                <a:latin typeface="Meiryo UI" panose="020B0604030504040204" pitchFamily="50" charset="-128"/>
                <a:ea typeface="Meiryo UI" panose="020B0604030504040204" pitchFamily="50" charset="-128"/>
              </a:rPr>
              <a:t>するためには保護者との協力が不可欠であり、相互の理解醸成が必要である。</a:t>
            </a:r>
            <a:endParaRPr lang="en-US" altLang="ja-JP" sz="1400" dirty="0">
              <a:latin typeface="Meiryo UI" panose="020B0604030504040204" pitchFamily="50" charset="-128"/>
              <a:ea typeface="Meiryo UI" panose="020B0604030504040204" pitchFamily="50" charset="-128"/>
            </a:endParaRPr>
          </a:p>
          <a:p>
            <a:pPr marL="342900" indent="-342900">
              <a:buFont typeface="+mj-lt"/>
              <a:buAutoNum type="arabicPeriod"/>
            </a:pPr>
            <a:endParaRPr lang="en-US" altLang="ja-JP" sz="1400" dirty="0">
              <a:latin typeface="Meiryo UI" panose="020B0604030504040204" pitchFamily="50" charset="-128"/>
              <a:ea typeface="Meiryo UI" panose="020B0604030504040204" pitchFamily="50" charset="-128"/>
            </a:endParaRPr>
          </a:p>
          <a:p>
            <a:pPr marL="342900" indent="-342900">
              <a:buFont typeface="+mj-lt"/>
              <a:buAutoNum type="arabicPeriod"/>
            </a:pPr>
            <a:r>
              <a:rPr lang="ja-JP" altLang="ja-JP" sz="1400" dirty="0">
                <a:latin typeface="Meiryo UI" panose="020B0604030504040204" pitchFamily="50" charset="-128"/>
                <a:ea typeface="Meiryo UI" panose="020B0604030504040204" pitchFamily="50" charset="-128"/>
              </a:rPr>
              <a:t>安全環境実現のために、コーチと同等の知識を有する機会を保護者へ提供する</a:t>
            </a:r>
          </a:p>
        </p:txBody>
      </p:sp>
    </p:spTree>
    <p:extLst>
      <p:ext uri="{BB962C8B-B14F-4D97-AF65-F5344CB8AC3E}">
        <p14:creationId xmlns:p14="http://schemas.microsoft.com/office/powerpoint/2010/main" val="1316331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548680" y="179513"/>
            <a:ext cx="6165304" cy="576064"/>
          </a:xfrm>
        </p:spPr>
        <p:txBody>
          <a:bodyPr>
            <a:normAutofit/>
          </a:bodyPr>
          <a:lstStyle/>
          <a:p>
            <a:r>
              <a:rPr kumimoji="1" lang="ja-JP" altLang="en-US" sz="2400" dirty="0"/>
              <a:t>ラグビーで起こる外傷</a:t>
            </a:r>
            <a:r>
              <a:rPr kumimoji="1" lang="ja-JP" altLang="en-US" sz="2400"/>
              <a:t>の状況</a:t>
            </a:r>
            <a:endParaRPr kumimoji="1" lang="ja-JP" altLang="en-US" sz="2400" dirty="0"/>
          </a:p>
        </p:txBody>
      </p:sp>
      <p:sp>
        <p:nvSpPr>
          <p:cNvPr id="7" name="テキスト ボックス 6"/>
          <p:cNvSpPr txBox="1"/>
          <p:nvPr/>
        </p:nvSpPr>
        <p:spPr>
          <a:xfrm>
            <a:off x="908719" y="1403648"/>
            <a:ext cx="5112569" cy="4401205"/>
          </a:xfrm>
          <a:prstGeom prst="rect">
            <a:avLst/>
          </a:prstGeom>
          <a:noFill/>
        </p:spPr>
        <p:txBody>
          <a:bodyPr wrap="square" rtlCol="0">
            <a:spAutoFit/>
          </a:bodyPr>
          <a:lstStyle/>
          <a:p>
            <a:pPr marL="342900" indent="-342900">
              <a:buFont typeface="+mj-lt"/>
              <a:buAutoNum type="arabicPeriod"/>
            </a:pPr>
            <a:r>
              <a:rPr lang="ja-JP" altLang="en-US" sz="1400" dirty="0">
                <a:latin typeface="Meiryo UI" pitchFamily="50" charset="-128"/>
                <a:ea typeface="Meiryo UI" pitchFamily="50" charset="-128"/>
                <a:cs typeface="Meiryo UI" pitchFamily="50" charset="-128"/>
              </a:rPr>
              <a:t>外傷の発生頻度</a:t>
            </a:r>
            <a:r>
              <a:rPr lang="en-US" altLang="ja-JP" sz="1400" dirty="0">
                <a:latin typeface="Meiryo UI" pitchFamily="50" charset="-128"/>
                <a:ea typeface="Meiryo UI" pitchFamily="50" charset="-128"/>
                <a:cs typeface="Meiryo UI" pitchFamily="50" charset="-128"/>
              </a:rPr>
              <a:t>(10</a:t>
            </a:r>
            <a:r>
              <a:rPr lang="ja-JP" altLang="en-US" sz="1400" dirty="0">
                <a:latin typeface="Meiryo UI" pitchFamily="50" charset="-128"/>
                <a:ea typeface="Meiryo UI" pitchFamily="50" charset="-128"/>
                <a:cs typeface="Meiryo UI" pitchFamily="50" charset="-128"/>
              </a:rPr>
              <a:t>万人当たり</a:t>
            </a:r>
            <a:r>
              <a:rPr lang="en-US" altLang="ja-JP" sz="1400" dirty="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が他スポーツと比較</a:t>
            </a:r>
            <a:r>
              <a:rPr lang="ja-JP" altLang="en-US" sz="1400">
                <a:latin typeface="Meiryo UI" pitchFamily="50" charset="-128"/>
                <a:ea typeface="Meiryo UI" pitchFamily="50" charset="-128"/>
                <a:cs typeface="Meiryo UI" pitchFamily="50" charset="-128"/>
              </a:rPr>
              <a:t>して高い</a:t>
            </a:r>
            <a:endParaRPr lang="en-US" altLang="ja-JP" sz="1400" dirty="0">
              <a:latin typeface="Meiryo UI" pitchFamily="50" charset="-128"/>
              <a:ea typeface="Meiryo UI" pitchFamily="50" charset="-128"/>
              <a:cs typeface="Meiryo UI" pitchFamily="50" charset="-128"/>
            </a:endParaRPr>
          </a:p>
          <a:p>
            <a:pPr marL="342900" indent="-342900">
              <a:buFont typeface="+mj-lt"/>
              <a:buAutoNum type="arabicPeriod"/>
            </a:pPr>
            <a:endParaRPr lang="en-US" altLang="ja-JP" sz="1400" dirty="0">
              <a:latin typeface="Meiryo UI" pitchFamily="50" charset="-128"/>
              <a:ea typeface="Meiryo UI" pitchFamily="50" charset="-128"/>
              <a:cs typeface="Meiryo UI" pitchFamily="50" charset="-128"/>
            </a:endParaRPr>
          </a:p>
          <a:p>
            <a:pPr marL="342900" indent="-342900">
              <a:buFont typeface="+mj-lt"/>
              <a:buAutoNum type="arabicPeriod"/>
            </a:pPr>
            <a:r>
              <a:rPr lang="ja-JP" altLang="en-US" sz="1400">
                <a:latin typeface="Meiryo UI" pitchFamily="50" charset="-128"/>
                <a:ea typeface="Meiryo UI" pitchFamily="50" charset="-128"/>
                <a:cs typeface="Meiryo UI" pitchFamily="50" charset="-128"/>
              </a:rPr>
              <a:t>死亡・重症事故の発生頻度は自転車競技、ボクシングに次ぐ</a:t>
            </a:r>
            <a:endParaRPr lang="en-US" altLang="ja-JP" sz="1400" dirty="0">
              <a:latin typeface="Meiryo UI" pitchFamily="50" charset="-128"/>
              <a:ea typeface="Meiryo UI" pitchFamily="50" charset="-128"/>
              <a:cs typeface="Meiryo UI" pitchFamily="50" charset="-128"/>
            </a:endParaRPr>
          </a:p>
          <a:p>
            <a:pPr marL="342900" indent="-342900">
              <a:buFont typeface="+mj-lt"/>
              <a:buAutoNum type="arabicPeriod"/>
            </a:pPr>
            <a:endParaRPr lang="en-US" altLang="ja-JP" sz="1400" dirty="0">
              <a:latin typeface="Meiryo UI" pitchFamily="50" charset="-128"/>
              <a:ea typeface="Meiryo UI" pitchFamily="50" charset="-128"/>
              <a:cs typeface="Meiryo UI" pitchFamily="50" charset="-128"/>
            </a:endParaRPr>
          </a:p>
          <a:p>
            <a:pPr marL="342900" indent="-342900">
              <a:buFont typeface="+mj-lt"/>
              <a:buAutoNum type="arabicPeriod"/>
            </a:pPr>
            <a:r>
              <a:rPr lang="ja-JP" altLang="en-US" sz="1400">
                <a:latin typeface="Meiryo UI" pitchFamily="50" charset="-128"/>
                <a:ea typeface="Meiryo UI" pitchFamily="50" charset="-128"/>
                <a:cs typeface="Meiryo UI" pitchFamily="50" charset="-128"/>
              </a:rPr>
              <a:t>他スポーツと比較して、頭頸部、肩関節、上腕部の負傷が多い</a:t>
            </a:r>
            <a:endParaRPr lang="en-US" altLang="ja-JP" sz="1400" dirty="0">
              <a:latin typeface="Meiryo UI" pitchFamily="50" charset="-128"/>
              <a:ea typeface="Meiryo UI" pitchFamily="50" charset="-128"/>
              <a:cs typeface="Meiryo UI" pitchFamily="50" charset="-128"/>
            </a:endParaRPr>
          </a:p>
          <a:p>
            <a:pPr marL="342900" indent="-342900">
              <a:buFont typeface="+mj-lt"/>
              <a:buAutoNum type="arabicPeriod"/>
            </a:pPr>
            <a:endParaRPr lang="en-US" altLang="ja-JP" sz="1400" dirty="0">
              <a:latin typeface="Meiryo UI" pitchFamily="50" charset="-128"/>
              <a:ea typeface="Meiryo UI" pitchFamily="50" charset="-128"/>
              <a:cs typeface="Meiryo UI" pitchFamily="50" charset="-128"/>
            </a:endParaRPr>
          </a:p>
          <a:p>
            <a:pPr marL="342900" indent="-342900">
              <a:buFont typeface="+mj-lt"/>
              <a:buAutoNum type="arabicPeriod"/>
            </a:pPr>
            <a:r>
              <a:rPr lang="en-US" altLang="ja-JP" sz="1400" dirty="0">
                <a:latin typeface="Meiryo UI" pitchFamily="50" charset="-128"/>
                <a:ea typeface="Meiryo UI" pitchFamily="50" charset="-128"/>
                <a:cs typeface="Meiryo UI" pitchFamily="50" charset="-128"/>
              </a:rPr>
              <a:t>0</a:t>
            </a: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12</a:t>
            </a:r>
            <a:r>
              <a:rPr lang="ja-JP" altLang="en-US" sz="1400" dirty="0">
                <a:latin typeface="Meiryo UI" pitchFamily="50" charset="-128"/>
                <a:ea typeface="Meiryo UI" pitchFamily="50" charset="-128"/>
                <a:cs typeface="Meiryo UI" pitchFamily="50" charset="-128"/>
              </a:rPr>
              <a:t>歳においては、上肢（肩から指先）の外傷が多い</a:t>
            </a:r>
            <a:endParaRPr lang="en-US" altLang="ja-JP" sz="1400" dirty="0">
              <a:latin typeface="Meiryo UI" pitchFamily="50" charset="-128"/>
              <a:ea typeface="Meiryo UI" pitchFamily="50" charset="-128"/>
              <a:cs typeface="Meiryo UI" pitchFamily="50" charset="-128"/>
            </a:endParaRPr>
          </a:p>
          <a:p>
            <a:pPr marL="857250" lvl="1" indent="-400050">
              <a:buFont typeface="+mj-lt"/>
              <a:buAutoNum type="romanLcPeriod"/>
            </a:pPr>
            <a:r>
              <a:rPr lang="en-US" altLang="ja-JP" sz="1400" dirty="0">
                <a:latin typeface="Meiryo UI" pitchFamily="50" charset="-128"/>
                <a:ea typeface="Meiryo UI" pitchFamily="50" charset="-128"/>
                <a:cs typeface="Meiryo UI" pitchFamily="50" charset="-128"/>
              </a:rPr>
              <a:t>6</a:t>
            </a:r>
            <a:r>
              <a:rPr lang="ja-JP" altLang="en-US" sz="1400" dirty="0">
                <a:latin typeface="Meiryo UI" pitchFamily="50" charset="-128"/>
                <a:ea typeface="Meiryo UI" pitchFamily="50" charset="-128"/>
                <a:cs typeface="Meiryo UI" pitchFamily="50" charset="-128"/>
              </a:rPr>
              <a:t>歳未満　肘関節周辺の外傷（骨折、脱臼、捻挫、挫傷・打撲）</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857250" lvl="1" indent="-400050">
              <a:buFont typeface="+mj-lt"/>
              <a:buAutoNum type="romanLcPeriod"/>
            </a:pPr>
            <a:r>
              <a:rPr lang="en-US" altLang="ja-JP" sz="14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400" dirty="0">
                <a:latin typeface="Meiryo UI" pitchFamily="50" charset="-128"/>
                <a:ea typeface="Meiryo UI" pitchFamily="50" charset="-128"/>
                <a:cs typeface="Meiryo UI" pitchFamily="50" charset="-128"/>
              </a:rPr>
              <a:t>～</a:t>
            </a:r>
            <a:r>
              <a:rPr lang="en-US" altLang="ja-JP" sz="1400" dirty="0">
                <a:latin typeface="Meiryo UI" pitchFamily="50" charset="-128"/>
                <a:ea typeface="Meiryo UI" pitchFamily="50" charset="-128"/>
                <a:cs typeface="Meiryo UI" pitchFamily="50" charset="-128"/>
              </a:rPr>
              <a:t>12</a:t>
            </a:r>
            <a:r>
              <a:rPr lang="ja-JP" altLang="en-US" sz="1400" dirty="0">
                <a:latin typeface="Meiryo UI" pitchFamily="50" charset="-128"/>
                <a:ea typeface="Meiryo UI" pitchFamily="50" charset="-128"/>
                <a:cs typeface="Meiryo UI" pitchFamily="50" charset="-128"/>
              </a:rPr>
              <a:t>歳　手、指の骨折</a:t>
            </a:r>
            <a:endParaRPr lang="en-US" altLang="ja-JP" sz="1400" dirty="0">
              <a:latin typeface="Meiryo UI" pitchFamily="50" charset="-128"/>
              <a:ea typeface="Meiryo UI" pitchFamily="50" charset="-128"/>
              <a:cs typeface="Meiryo UI" pitchFamily="50" charset="-128"/>
            </a:endParaRPr>
          </a:p>
          <a:p>
            <a:pPr marL="857250" lvl="1" indent="-400050">
              <a:buFont typeface="+mj-lt"/>
              <a:buAutoNum type="romanLcPeriod"/>
            </a:pPr>
            <a:r>
              <a:rPr lang="en-US" altLang="ja-JP" sz="1400" dirty="0">
                <a:latin typeface="Meiryo UI" pitchFamily="50" charset="-128"/>
                <a:ea typeface="Meiryo UI" pitchFamily="50" charset="-128"/>
                <a:cs typeface="Meiryo UI" pitchFamily="50" charset="-128"/>
              </a:rPr>
              <a:t>13~15</a:t>
            </a:r>
            <a:r>
              <a:rPr lang="ja-JP" altLang="en-US" sz="1400">
                <a:latin typeface="Meiryo UI" pitchFamily="50" charset="-128"/>
                <a:ea typeface="Meiryo UI" pitchFamily="50" charset="-128"/>
                <a:cs typeface="Meiryo UI" pitchFamily="50" charset="-128"/>
              </a:rPr>
              <a:t>歳も</a:t>
            </a:r>
            <a:r>
              <a:rPr lang="ja-JP" altLang="en-US" sz="1400" dirty="0">
                <a:latin typeface="Meiryo UI" pitchFamily="50" charset="-128"/>
                <a:ea typeface="Meiryo UI" pitchFamily="50" charset="-128"/>
                <a:cs typeface="Meiryo UI" pitchFamily="50" charset="-128"/>
              </a:rPr>
              <a:t>上肢の外傷、次いで下肢（足の付け根から指先）の外傷が多い</a:t>
            </a:r>
            <a:endParaRPr lang="en-US" altLang="ja-JP" sz="1400" dirty="0">
              <a:latin typeface="Meiryo UI" pitchFamily="50" charset="-128"/>
              <a:ea typeface="Meiryo UI" pitchFamily="50" charset="-128"/>
              <a:cs typeface="Meiryo UI" pitchFamily="50" charset="-128"/>
            </a:endParaRPr>
          </a:p>
          <a:p>
            <a:pPr marL="1314450" lvl="2" indent="-400050">
              <a:buFont typeface="+mj-lt"/>
              <a:buAutoNum type="romanLcPeriod"/>
            </a:pPr>
            <a:r>
              <a:rPr lang="ja-JP" altLang="en-US" sz="1400" dirty="0">
                <a:latin typeface="Meiryo UI" pitchFamily="50" charset="-128"/>
                <a:ea typeface="Meiryo UI" pitchFamily="50" charset="-128"/>
                <a:cs typeface="Meiryo UI" pitchFamily="50" charset="-128"/>
              </a:rPr>
              <a:t>上肢</a:t>
            </a:r>
            <a:endParaRPr lang="en-US" altLang="ja-JP" sz="1400" dirty="0">
              <a:latin typeface="Meiryo UI" pitchFamily="50" charset="-128"/>
              <a:ea typeface="Meiryo UI" pitchFamily="50" charset="-128"/>
              <a:cs typeface="Meiryo UI" pitchFamily="50" charset="-128"/>
            </a:endParaRPr>
          </a:p>
          <a:p>
            <a:pPr marL="1771650" lvl="3" indent="-400050">
              <a:buFont typeface="+mj-lt"/>
              <a:buAutoNum type="alphaLcPeriod"/>
            </a:pPr>
            <a:r>
              <a:rPr lang="ja-JP" altLang="en-US" sz="1400" dirty="0">
                <a:latin typeface="Meiryo UI" pitchFamily="50" charset="-128"/>
                <a:ea typeface="Meiryo UI" pitchFamily="50" charset="-128"/>
                <a:cs typeface="Meiryo UI" pitchFamily="50" charset="-128"/>
              </a:rPr>
              <a:t>手、指の骨折</a:t>
            </a:r>
            <a:endParaRPr lang="en-US" altLang="ja-JP" sz="1400" dirty="0">
              <a:latin typeface="Meiryo UI" pitchFamily="50" charset="-128"/>
              <a:ea typeface="Meiryo UI" pitchFamily="50" charset="-128"/>
              <a:cs typeface="Meiryo UI" pitchFamily="50" charset="-128"/>
            </a:endParaRPr>
          </a:p>
          <a:p>
            <a:pPr marL="1771650" lvl="3" indent="-400050">
              <a:buFont typeface="+mj-lt"/>
              <a:buAutoNum type="alphaLcPeriod"/>
            </a:pPr>
            <a:r>
              <a:rPr lang="ja-JP" altLang="en-US" sz="1400" dirty="0">
                <a:latin typeface="Meiryo UI" pitchFamily="50" charset="-128"/>
                <a:ea typeface="Meiryo UI" pitchFamily="50" charset="-128"/>
                <a:cs typeface="Meiryo UI" pitchFamily="50" charset="-128"/>
              </a:rPr>
              <a:t>肩関節、上腕部分の脱臼</a:t>
            </a:r>
            <a:endParaRPr lang="en-US" altLang="ja-JP" sz="1400" dirty="0">
              <a:latin typeface="Meiryo UI" pitchFamily="50" charset="-128"/>
              <a:ea typeface="Meiryo UI" pitchFamily="50" charset="-128"/>
              <a:cs typeface="Meiryo UI" pitchFamily="50" charset="-128"/>
            </a:endParaRPr>
          </a:p>
          <a:p>
            <a:pPr marL="1771650" lvl="3" indent="-400050">
              <a:buFont typeface="+mj-lt"/>
              <a:buAutoNum type="alphaLcPeriod"/>
            </a:pPr>
            <a:r>
              <a:rPr lang="ja-JP" altLang="en-US" sz="1400" dirty="0">
                <a:latin typeface="Meiryo UI" pitchFamily="50" charset="-128"/>
                <a:ea typeface="Meiryo UI" pitchFamily="50" charset="-128"/>
                <a:cs typeface="Meiryo UI" pitchFamily="50" charset="-128"/>
              </a:rPr>
              <a:t>捻挫、骨折</a:t>
            </a:r>
            <a:endParaRPr lang="en-US" altLang="ja-JP" sz="1400" dirty="0">
              <a:latin typeface="Meiryo UI" pitchFamily="50" charset="-128"/>
              <a:ea typeface="Meiryo UI" pitchFamily="50" charset="-128"/>
              <a:cs typeface="Meiryo UI" pitchFamily="50" charset="-128"/>
            </a:endParaRPr>
          </a:p>
          <a:p>
            <a:pPr marL="1314450" lvl="2" indent="-400050">
              <a:buFont typeface="+mj-lt"/>
              <a:buAutoNum type="romanLcPeriod"/>
            </a:pPr>
            <a:r>
              <a:rPr lang="ja-JP" altLang="en-US" sz="1400" dirty="0">
                <a:latin typeface="Meiryo UI" pitchFamily="50" charset="-128"/>
                <a:ea typeface="Meiryo UI" pitchFamily="50" charset="-128"/>
                <a:cs typeface="Meiryo UI" pitchFamily="50" charset="-128"/>
              </a:rPr>
              <a:t>下肢</a:t>
            </a:r>
            <a:endParaRPr lang="en-US" altLang="ja-JP" sz="1400" dirty="0">
              <a:latin typeface="Meiryo UI" pitchFamily="50" charset="-128"/>
              <a:ea typeface="Meiryo UI" pitchFamily="50" charset="-128"/>
              <a:cs typeface="Meiryo UI" pitchFamily="50" charset="-128"/>
            </a:endParaRPr>
          </a:p>
          <a:p>
            <a:pPr marL="1771650" lvl="3" indent="-400050">
              <a:buFont typeface="+mj-lt"/>
              <a:buAutoNum type="alphaLcPeriod"/>
            </a:pPr>
            <a:r>
              <a:rPr lang="ja-JP" altLang="en-US" sz="1400" dirty="0">
                <a:latin typeface="Meiryo UI" pitchFamily="50" charset="-128"/>
                <a:ea typeface="Meiryo UI" pitchFamily="50" charset="-128"/>
                <a:cs typeface="Meiryo UI" pitchFamily="50" charset="-128"/>
              </a:rPr>
              <a:t>足関節の骨折</a:t>
            </a:r>
            <a:endParaRPr lang="en-US" altLang="ja-JP" sz="1400" dirty="0">
              <a:latin typeface="Meiryo UI" pitchFamily="50" charset="-128"/>
              <a:ea typeface="Meiryo UI" pitchFamily="50" charset="-128"/>
              <a:cs typeface="Meiryo UI" pitchFamily="50" charset="-128"/>
            </a:endParaRPr>
          </a:p>
          <a:p>
            <a:pPr marL="1771650" lvl="3" indent="-400050">
              <a:buFont typeface="+mj-lt"/>
              <a:buAutoNum type="alphaLcPeriod"/>
            </a:pPr>
            <a:r>
              <a:rPr lang="ja-JP" altLang="en-US" sz="1400" dirty="0">
                <a:latin typeface="Meiryo UI" pitchFamily="50" charset="-128"/>
                <a:ea typeface="Meiryo UI" pitchFamily="50" charset="-128"/>
                <a:cs typeface="Meiryo UI" pitchFamily="50" charset="-128"/>
              </a:rPr>
              <a:t>足関節の捻挫</a:t>
            </a:r>
            <a:endParaRPr lang="en-US" altLang="ja-JP" sz="1400" dirty="0">
              <a:latin typeface="Meiryo UI" pitchFamily="50" charset="-128"/>
              <a:ea typeface="Meiryo UI" pitchFamily="50" charset="-128"/>
              <a:cs typeface="Meiryo UI" pitchFamily="50" charset="-128"/>
            </a:endParaRPr>
          </a:p>
          <a:p>
            <a:pPr marL="1771650" lvl="3" indent="-400050">
              <a:buFont typeface="+mj-lt"/>
              <a:buAutoNum type="alphaLcPeriod"/>
            </a:pPr>
            <a:r>
              <a:rPr lang="ja-JP" altLang="en-US" sz="1400">
                <a:latin typeface="Meiryo UI" pitchFamily="50" charset="-128"/>
                <a:ea typeface="Meiryo UI" pitchFamily="50" charset="-128"/>
                <a:cs typeface="Meiryo UI" pitchFamily="50" charset="-128"/>
              </a:rPr>
              <a:t>靭帯損傷</a:t>
            </a:r>
            <a:endParaRPr lang="en-US" altLang="ja-JP" sz="1400" dirty="0">
              <a:latin typeface="Meiryo UI" pitchFamily="50" charset="-128"/>
              <a:ea typeface="Meiryo UI" pitchFamily="50" charset="-128"/>
              <a:cs typeface="Meiryo UI" pitchFamily="50" charset="-128"/>
            </a:endParaRPr>
          </a:p>
        </p:txBody>
      </p:sp>
      <p:sp>
        <p:nvSpPr>
          <p:cNvPr id="8" name="テキスト ボックス 7"/>
          <p:cNvSpPr txBox="1"/>
          <p:nvPr/>
        </p:nvSpPr>
        <p:spPr>
          <a:xfrm>
            <a:off x="547886" y="6065004"/>
            <a:ext cx="5760640" cy="523220"/>
          </a:xfrm>
          <a:prstGeom prst="rect">
            <a:avLst/>
          </a:prstGeom>
          <a:noFill/>
          <a:ln>
            <a:solidFill>
              <a:schemeClr val="tx1"/>
            </a:solidFill>
          </a:ln>
        </p:spPr>
        <p:txBody>
          <a:bodyPr wrap="square" rtlCol="0">
            <a:spAutoFit/>
          </a:bodyPr>
          <a:lstStyle/>
          <a:p>
            <a:r>
              <a:rPr lang="ja-JP" altLang="en-US" sz="1400" dirty="0">
                <a:latin typeface="Meiryo UI" pitchFamily="50" charset="-128"/>
                <a:ea typeface="Meiryo UI" pitchFamily="50" charset="-128"/>
                <a:cs typeface="Meiryo UI" pitchFamily="50" charset="-128"/>
              </a:rPr>
              <a:t>発生</a:t>
            </a:r>
            <a:r>
              <a:rPr lang="ja-JP" altLang="en-US" sz="1400">
                <a:latin typeface="Meiryo UI" pitchFamily="50" charset="-128"/>
                <a:ea typeface="Meiryo UI" pitchFamily="50" charset="-128"/>
                <a:cs typeface="Meiryo UI" pitchFamily="50" charset="-128"/>
              </a:rPr>
              <a:t>する状況や症状は</a:t>
            </a:r>
            <a:r>
              <a:rPr lang="ja-JP" altLang="en-US" sz="1400" dirty="0">
                <a:latin typeface="Meiryo UI" pitchFamily="50" charset="-128"/>
                <a:ea typeface="Meiryo UI" pitchFamily="50" charset="-128"/>
                <a:cs typeface="Meiryo UI" pitchFamily="50" charset="-128"/>
              </a:rPr>
              <a:t>多岐にわたるため、マニュアルなどでの一律の対応で防ぐことが難しい</a:t>
            </a:r>
            <a:endParaRPr lang="en-US" altLang="ja-JP" sz="1400" dirty="0">
              <a:latin typeface="Meiryo UI" pitchFamily="50" charset="-128"/>
              <a:ea typeface="Meiryo UI" pitchFamily="50" charset="-128"/>
              <a:cs typeface="Meiryo UI" pitchFamily="50" charset="-128"/>
            </a:endParaRPr>
          </a:p>
        </p:txBody>
      </p:sp>
      <p:sp>
        <p:nvSpPr>
          <p:cNvPr id="12" name="テキスト ボックス 11"/>
          <p:cNvSpPr txBox="1"/>
          <p:nvPr/>
        </p:nvSpPr>
        <p:spPr>
          <a:xfrm>
            <a:off x="547886" y="7268234"/>
            <a:ext cx="5760640" cy="400110"/>
          </a:xfrm>
          <a:prstGeom prst="rect">
            <a:avLst/>
          </a:prstGeom>
          <a:solidFill>
            <a:srgbClr val="002060"/>
          </a:solidFill>
          <a:ln>
            <a:solidFill>
              <a:srgbClr val="002060"/>
            </a:solidFill>
          </a:ln>
        </p:spPr>
        <p:txBody>
          <a:bodyPr wrap="square" rtlCol="0">
            <a:spAutoFit/>
          </a:bodyPr>
          <a:lstStyle/>
          <a:p>
            <a:pPr algn="ctr"/>
            <a:r>
              <a:rPr lang="ja-JP" altLang="en-US" sz="2000" dirty="0">
                <a:solidFill>
                  <a:schemeClr val="bg1"/>
                </a:solidFill>
                <a:latin typeface="Meiryo UI" pitchFamily="50" charset="-128"/>
                <a:ea typeface="Meiryo UI" pitchFamily="50" charset="-128"/>
                <a:cs typeface="Meiryo UI" pitchFamily="50" charset="-128"/>
              </a:rPr>
              <a:t>本資料は、重症事故リスク低減を第一の目的とする</a:t>
            </a:r>
            <a:endParaRPr lang="en-US" altLang="ja-JP" sz="2000" dirty="0">
              <a:solidFill>
                <a:schemeClr val="bg1"/>
              </a:solidFill>
              <a:latin typeface="Meiryo UI" pitchFamily="50" charset="-128"/>
              <a:ea typeface="Meiryo UI" pitchFamily="50" charset="-128"/>
              <a:cs typeface="Meiryo UI" pitchFamily="50" charset="-128"/>
            </a:endParaRPr>
          </a:p>
        </p:txBody>
      </p:sp>
      <p:sp>
        <p:nvSpPr>
          <p:cNvPr id="3" name="下矢印 2"/>
          <p:cNvSpPr/>
          <p:nvPr/>
        </p:nvSpPr>
        <p:spPr>
          <a:xfrm>
            <a:off x="2168066" y="6764178"/>
            <a:ext cx="2520280" cy="205566"/>
          </a:xfrm>
          <a:prstGeom prst="downArrow">
            <a:avLst>
              <a:gd name="adj1" fmla="val 50000"/>
              <a:gd name="adj2" fmla="val 10000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57757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548680" y="179513"/>
            <a:ext cx="6129300" cy="576064"/>
          </a:xfrm>
        </p:spPr>
        <p:txBody>
          <a:bodyPr>
            <a:normAutofit/>
          </a:bodyPr>
          <a:lstStyle/>
          <a:p>
            <a:r>
              <a:rPr lang="ja-JP" altLang="en-US" sz="2400"/>
              <a:t>重症</a:t>
            </a:r>
            <a:r>
              <a:rPr kumimoji="1" lang="ja-JP" altLang="en-US" sz="2400"/>
              <a:t>事故</a:t>
            </a:r>
            <a:r>
              <a:rPr kumimoji="1" lang="ja-JP" altLang="en-US" sz="2400" dirty="0"/>
              <a:t>が</a:t>
            </a:r>
            <a:r>
              <a:rPr kumimoji="1" lang="ja-JP" altLang="en-US" sz="2400"/>
              <a:t>起こる状況</a:t>
            </a:r>
            <a:endParaRPr kumimoji="1" lang="ja-JP" altLang="en-US" sz="2400" dirty="0"/>
          </a:p>
        </p:txBody>
      </p:sp>
      <p:sp>
        <p:nvSpPr>
          <p:cNvPr id="6146" name="Rectangle 2"/>
          <p:cNvSpPr>
            <a:spLocks noChangeArrowheads="1"/>
          </p:cNvSpPr>
          <p:nvPr/>
        </p:nvSpPr>
        <p:spPr bwMode="auto">
          <a:xfrm>
            <a:off x="908720" y="1438205"/>
            <a:ext cx="5112568" cy="22621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1" lang="ja-JP" sz="16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事故統計</a:t>
            </a:r>
            <a:r>
              <a:rPr kumimoji="1" lang="ja-JP" altLang="en-US" sz="16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報告から</a:t>
            </a:r>
            <a:endParaRPr kumimoji="1" lang="en-US" altLang="ja-JP" sz="16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tabLst/>
            </a:pPr>
            <a:endParaRPr kumimoji="1" lang="ja-JP" sz="10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a:p>
            <a:pPr eaLnBrk="0" fontAlgn="base" hangingPunct="0">
              <a:spcBef>
                <a:spcPct val="0"/>
              </a:spcBef>
              <a:spcAft>
                <a:spcPct val="0"/>
              </a:spcAft>
              <a:buFont typeface="Wingdings" pitchFamily="2" charset="2"/>
              <a:buChar char=""/>
            </a:pPr>
            <a:r>
              <a:rPr kumimoji="1" lang="ja-JP" altLang="en-US" sz="14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スポーツで</a:t>
            </a:r>
            <a:r>
              <a:rPr kumimoji="1" lang="ja-JP" sz="14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起こる</a:t>
            </a:r>
            <a:r>
              <a:rPr kumimoji="1" lang="ja-JP" altLang="en-US" sz="14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主な死亡・重症事故は</a:t>
            </a:r>
            <a:r>
              <a:rPr kumimoji="1" lang="ja-JP" sz="14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頭頸部</a:t>
            </a:r>
            <a:r>
              <a:rPr kumimoji="1" lang="ja-JP" altLang="en-US" sz="14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外傷</a:t>
            </a:r>
            <a:endParaRPr kumimoji="1" lang="en-US" altLang="ja-JP" sz="14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p>
            <a:pPr marL="285750" indent="-285750" eaLnBrk="0" fontAlgn="base" hangingPunct="0">
              <a:spcBef>
                <a:spcPct val="0"/>
              </a:spcBef>
              <a:spcAft>
                <a:spcPct val="0"/>
              </a:spcAft>
              <a:buFont typeface="Meiryo UI" panose="020B0604030504040204" pitchFamily="50" charset="-128"/>
              <a:buChar char="☆"/>
            </a:pPr>
            <a:r>
              <a:rPr lang="ja-JP" altLang="en-US" sz="1300" dirty="0">
                <a:latin typeface="Meiryo UI" pitchFamily="50" charset="-128"/>
                <a:ea typeface="Meiryo UI" pitchFamily="50" charset="-128"/>
                <a:cs typeface="Meiryo UI" pitchFamily="50" charset="-128"/>
              </a:rPr>
              <a:t>ラグビーは発生頻度が高い</a:t>
            </a:r>
            <a:endParaRPr kumimoji="1" lang="ja-JP" sz="13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a:p>
            <a:pPr marL="742950" lvl="1" indent="-285750" eaLnBrk="0" fontAlgn="base" hangingPunct="0">
              <a:spcBef>
                <a:spcPct val="0"/>
              </a:spcBef>
              <a:spcAft>
                <a:spcPct val="0"/>
              </a:spcAft>
              <a:buFont typeface="Arial" panose="020B0604020202020204" pitchFamily="34" charset="0"/>
              <a:buChar char="•"/>
            </a:pPr>
            <a:r>
              <a:rPr kumimoji="1" lang="ja-JP" sz="13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頭部打撲</a:t>
            </a:r>
            <a:endParaRPr lang="en-US" altLang="ja-JP" sz="1300" dirty="0">
              <a:latin typeface="Meiryo UI" pitchFamily="50" charset="-128"/>
              <a:ea typeface="Meiryo UI" pitchFamily="50" charset="-128"/>
              <a:cs typeface="Meiryo UI" pitchFamily="50" charset="-128"/>
            </a:endParaRPr>
          </a:p>
          <a:p>
            <a:pPr marL="742950" lvl="1" indent="-285750" eaLnBrk="0" fontAlgn="base" hangingPunct="0">
              <a:spcBef>
                <a:spcPct val="0"/>
              </a:spcBef>
              <a:spcAft>
                <a:spcPct val="0"/>
              </a:spcAft>
              <a:buFont typeface="Arial" panose="020B0604020202020204" pitchFamily="34" charset="0"/>
              <a:buChar char="•"/>
            </a:pPr>
            <a:r>
              <a:rPr kumimoji="1" lang="ja-JP" sz="13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脳震盪</a:t>
            </a:r>
            <a:endParaRPr lang="en-US" altLang="ja-JP" sz="1300" dirty="0">
              <a:latin typeface="Meiryo UI" pitchFamily="50" charset="-128"/>
              <a:ea typeface="Meiryo UI" pitchFamily="50" charset="-128"/>
              <a:cs typeface="Meiryo UI" pitchFamily="50" charset="-128"/>
            </a:endParaRPr>
          </a:p>
          <a:p>
            <a:pPr marL="742950" lvl="1" indent="-285750" eaLnBrk="0" fontAlgn="base" hangingPunct="0">
              <a:spcBef>
                <a:spcPct val="0"/>
              </a:spcBef>
              <a:spcAft>
                <a:spcPct val="0"/>
              </a:spcAft>
              <a:buFont typeface="Arial" panose="020B0604020202020204" pitchFamily="34" charset="0"/>
              <a:buChar char="•"/>
            </a:pPr>
            <a:r>
              <a:rPr kumimoji="1" lang="ja-JP" sz="13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頚髄損傷</a:t>
            </a:r>
            <a:endParaRPr lang="en-US" altLang="ja-JP" sz="1300" dirty="0">
              <a:latin typeface="Meiryo UI" pitchFamily="50" charset="-128"/>
              <a:ea typeface="Meiryo UI" pitchFamily="50" charset="-128"/>
              <a:cs typeface="Meiryo UI" pitchFamily="50" charset="-128"/>
            </a:endParaRPr>
          </a:p>
          <a:p>
            <a:pPr marL="742950" lvl="1" indent="-285750" eaLnBrk="0" fontAlgn="base" hangingPunct="0">
              <a:spcBef>
                <a:spcPct val="0"/>
              </a:spcBef>
              <a:spcAft>
                <a:spcPct val="0"/>
              </a:spcAft>
              <a:buFont typeface="Arial" panose="020B0604020202020204" pitchFamily="34" charset="0"/>
              <a:buChar char="•"/>
            </a:pPr>
            <a:r>
              <a:rPr kumimoji="1" lang="ja-JP" sz="13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頸椎捻挫</a:t>
            </a:r>
            <a:endParaRPr lang="en-US" altLang="ja-JP" sz="1300" dirty="0">
              <a:latin typeface="Meiryo UI" pitchFamily="50" charset="-128"/>
              <a:ea typeface="Meiryo UI" pitchFamily="50" charset="-128"/>
              <a:cs typeface="Meiryo UI" pitchFamily="50" charset="-128"/>
            </a:endParaRPr>
          </a:p>
          <a:p>
            <a:pPr marL="742950" lvl="1" indent="-285750" eaLnBrk="0" fontAlgn="base" hangingPunct="0">
              <a:spcBef>
                <a:spcPct val="0"/>
              </a:spcBef>
              <a:spcAft>
                <a:spcPct val="0"/>
              </a:spcAft>
              <a:buFont typeface="Arial" panose="020B0604020202020204" pitchFamily="34" charset="0"/>
              <a:buChar char="•"/>
            </a:pPr>
            <a:r>
              <a:rPr kumimoji="1" lang="ja-JP" sz="13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急性硬膜下</a:t>
            </a:r>
            <a:endParaRPr lang="en-US" altLang="ja-JP" sz="1300" dirty="0">
              <a:latin typeface="Meiryo UI" pitchFamily="50" charset="-128"/>
              <a:ea typeface="Meiryo UI" pitchFamily="50" charset="-128"/>
              <a:cs typeface="Meiryo UI" pitchFamily="50" charset="-128"/>
            </a:endParaRPr>
          </a:p>
          <a:p>
            <a:pPr marL="742950" lvl="1" indent="-285750" eaLnBrk="0" fontAlgn="base" hangingPunct="0">
              <a:spcBef>
                <a:spcPct val="0"/>
              </a:spcBef>
              <a:spcAft>
                <a:spcPct val="0"/>
              </a:spcAft>
              <a:buFont typeface="Arial" panose="020B0604020202020204" pitchFamily="34" charset="0"/>
              <a:buChar char="•"/>
            </a:pPr>
            <a:r>
              <a:rPr kumimoji="1" lang="ja-JP" sz="13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頸椎骨折</a:t>
            </a:r>
            <a:endParaRPr kumimoji="1" lang="ja-JP" sz="13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a:p>
            <a:pPr marL="628650" lvl="1" indent="-171450" eaLnBrk="0" fontAlgn="base" hangingPunct="0">
              <a:spcBef>
                <a:spcPct val="0"/>
              </a:spcBef>
              <a:spcAft>
                <a:spcPct val="0"/>
              </a:spcAft>
              <a:buFont typeface="Arial" panose="020B0604020202020204" pitchFamily="34" charset="0"/>
              <a:buChar char="•"/>
            </a:pPr>
            <a:endParaRPr kumimoji="1" lang="ja-JP" altLang="en-US" sz="10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 name="Rectangle 2"/>
          <p:cNvSpPr>
            <a:spLocks noChangeArrowheads="1"/>
          </p:cNvSpPr>
          <p:nvPr/>
        </p:nvSpPr>
        <p:spPr bwMode="auto">
          <a:xfrm>
            <a:off x="908720" y="3761765"/>
            <a:ext cx="5400600" cy="13080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buFont typeface="Wingdings" pitchFamily="2" charset="2"/>
              <a:buChar char=""/>
            </a:pPr>
            <a:r>
              <a:rPr kumimoji="1" lang="ja-JP" altLang="en-US" sz="14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ラグビーにおける頭頸部外傷の発生する状況</a:t>
            </a:r>
            <a:endParaRPr kumimoji="1" lang="en-US" altLang="ja-JP" sz="14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p>
            <a:pPr marL="285750" indent="-285750" eaLnBrk="0" fontAlgn="base" hangingPunct="0">
              <a:spcBef>
                <a:spcPct val="0"/>
              </a:spcBef>
              <a:spcAft>
                <a:spcPct val="0"/>
              </a:spcAft>
              <a:buFont typeface="Meiryo UI" panose="020B0604030504040204" pitchFamily="50" charset="-128"/>
              <a:buChar char="☆"/>
            </a:pPr>
            <a:r>
              <a:rPr kumimoji="1" lang="ja-JP" sz="13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人との接触が最大の発生要因（</a:t>
            </a:r>
            <a:r>
              <a:rPr kumimoji="1" lang="en-US" altLang="ja-JP" sz="13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90%</a:t>
            </a:r>
            <a:r>
              <a:rPr kumimoji="1" lang="ja-JP" altLang="en-US" sz="13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以上）</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marL="857250" lvl="1" indent="-400050" eaLnBrk="0" fontAlgn="base" hangingPunct="0">
              <a:spcBef>
                <a:spcPct val="0"/>
              </a:spcBef>
              <a:spcAft>
                <a:spcPct val="0"/>
              </a:spcAft>
              <a:buFont typeface="Arial" panose="020B0604020202020204" pitchFamily="34" charset="0"/>
              <a:buChar char="•"/>
            </a:pPr>
            <a:r>
              <a:rPr kumimoji="1" lang="ja-JP" altLang="en-US" sz="13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タックルに入る</a:t>
            </a:r>
            <a:endParaRPr lang="en-US" altLang="ja-JP" sz="1300" dirty="0">
              <a:latin typeface="Meiryo UI" pitchFamily="50" charset="-128"/>
              <a:ea typeface="Meiryo UI" pitchFamily="50" charset="-128"/>
              <a:cs typeface="Meiryo UI" pitchFamily="50" charset="-128"/>
            </a:endParaRPr>
          </a:p>
          <a:p>
            <a:pPr marL="857250" lvl="1" indent="-400050" eaLnBrk="0" fontAlgn="base" hangingPunct="0">
              <a:spcBef>
                <a:spcPct val="0"/>
              </a:spcBef>
              <a:spcAft>
                <a:spcPct val="0"/>
              </a:spcAft>
              <a:buFont typeface="Arial" panose="020B0604020202020204" pitchFamily="34" charset="0"/>
              <a:buChar char="•"/>
            </a:pPr>
            <a:r>
              <a:rPr kumimoji="1" lang="ja-JP" altLang="en-US" sz="13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タックルを受ける</a:t>
            </a:r>
            <a:endParaRPr lang="en-US" altLang="ja-JP" sz="1300" dirty="0">
              <a:latin typeface="Meiryo UI" pitchFamily="50" charset="-128"/>
              <a:ea typeface="Meiryo UI" pitchFamily="50" charset="-128"/>
              <a:cs typeface="Meiryo UI" pitchFamily="50" charset="-128"/>
            </a:endParaRPr>
          </a:p>
          <a:p>
            <a:pPr marL="857250" lvl="1" indent="-400050" eaLnBrk="0" fontAlgn="base" hangingPunct="0">
              <a:spcBef>
                <a:spcPct val="0"/>
              </a:spcBef>
              <a:spcAft>
                <a:spcPct val="0"/>
              </a:spcAft>
              <a:buFont typeface="Arial" panose="020B0604020202020204" pitchFamily="34" charset="0"/>
              <a:buChar char="•"/>
            </a:pPr>
            <a:r>
              <a:rPr kumimoji="1" lang="ja-JP" altLang="en-US" sz="13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ラック</a:t>
            </a:r>
            <a:endParaRPr kumimoji="1" lang="en-US" altLang="ja-JP" sz="13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p>
            <a:pPr marL="857250" lvl="1" indent="-400050" eaLnBrk="0" fontAlgn="base" hangingPunct="0">
              <a:spcBef>
                <a:spcPct val="0"/>
              </a:spcBef>
              <a:spcAft>
                <a:spcPct val="0"/>
              </a:spcAft>
              <a:buFont typeface="Arial" panose="020B0604020202020204" pitchFamily="34" charset="0"/>
              <a:buChar char="•"/>
            </a:pPr>
            <a:r>
              <a:rPr kumimoji="1" lang="ja-JP" altLang="en-US" sz="1300" b="1"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体格差がある状態でのコンタクト</a:t>
            </a:r>
          </a:p>
        </p:txBody>
      </p:sp>
      <p:sp>
        <p:nvSpPr>
          <p:cNvPr id="12" name="Rectangle 2"/>
          <p:cNvSpPr>
            <a:spLocks noChangeArrowheads="1"/>
          </p:cNvSpPr>
          <p:nvPr/>
        </p:nvSpPr>
        <p:spPr bwMode="auto">
          <a:xfrm>
            <a:off x="908720" y="5258544"/>
            <a:ext cx="5112568" cy="9079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buFont typeface="Wingdings" pitchFamily="2" charset="2"/>
              <a:buChar char=""/>
            </a:pPr>
            <a:r>
              <a:rPr kumimoji="1" lang="ja-JP" altLang="en-US" sz="14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重症事故が起こる年代</a:t>
            </a:r>
          </a:p>
          <a:p>
            <a:pPr marL="800100" lvl="1" indent="-342900" eaLnBrk="0" fontAlgn="base" hangingPunct="0">
              <a:spcBef>
                <a:spcPct val="0"/>
              </a:spcBef>
              <a:spcAft>
                <a:spcPct val="0"/>
              </a:spcAft>
              <a:buFont typeface="Meiryo UI" panose="020B0604030504040204" pitchFamily="50" charset="-128"/>
              <a:buChar char="※"/>
            </a:pPr>
            <a:r>
              <a:rPr lang="ja-JP" altLang="en-US" sz="1300" dirty="0">
                <a:latin typeface="Meiryo UI" pitchFamily="50" charset="-128"/>
                <a:ea typeface="Meiryo UI" pitchFamily="50" charset="-128"/>
                <a:cs typeface="Meiryo UI" pitchFamily="50" charset="-128"/>
              </a:rPr>
              <a:t>ラグビー全体では、高校生が多い</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pPr marL="800100" lvl="1" indent="-342900" eaLnBrk="0" fontAlgn="base" hangingPunct="0">
              <a:spcBef>
                <a:spcPct val="0"/>
              </a:spcBef>
              <a:spcAft>
                <a:spcPct val="0"/>
              </a:spcAft>
              <a:buFont typeface="Arial" panose="020B0604020202020204" pitchFamily="34" charset="0"/>
              <a:buChar char="•"/>
            </a:pPr>
            <a:r>
              <a:rPr lang="ja-JP" altLang="en-US" sz="1300" dirty="0">
                <a:latin typeface="Meiryo UI" pitchFamily="50" charset="-128"/>
                <a:ea typeface="Meiryo UI" pitchFamily="50" charset="-128"/>
                <a:cs typeface="Meiryo UI" pitchFamily="50" charset="-128"/>
              </a:rPr>
              <a:t>ミニ　小</a:t>
            </a:r>
            <a:r>
              <a:rPr lang="en-US" altLang="ja-JP" sz="1300" dirty="0">
                <a:latin typeface="Meiryo UI" pitchFamily="50" charset="-128"/>
                <a:ea typeface="Meiryo UI" pitchFamily="50" charset="-128"/>
                <a:cs typeface="Meiryo UI" pitchFamily="50" charset="-128"/>
              </a:rPr>
              <a:t>5</a:t>
            </a:r>
            <a:r>
              <a:rPr lang="ja-JP" altLang="en-US" sz="1300" dirty="0">
                <a:latin typeface="Meiryo UI" pitchFamily="50" charset="-128"/>
                <a:ea typeface="Meiryo UI" pitchFamily="50" charset="-128"/>
                <a:cs typeface="Meiryo UI" pitchFamily="50" charset="-128"/>
              </a:rPr>
              <a:t>～小</a:t>
            </a:r>
            <a:r>
              <a:rPr lang="en-US" altLang="ja-JP" sz="1300" dirty="0">
                <a:latin typeface="Meiryo UI" pitchFamily="50" charset="-128"/>
                <a:ea typeface="Meiryo UI" pitchFamily="50" charset="-128"/>
                <a:cs typeface="Meiryo UI" pitchFamily="50" charset="-128"/>
              </a:rPr>
              <a:t>6</a:t>
            </a:r>
            <a:r>
              <a:rPr lang="ja-JP" altLang="en-US" sz="1300" dirty="0">
                <a:latin typeface="Meiryo UI" pitchFamily="50" charset="-128"/>
                <a:ea typeface="Meiryo UI" pitchFamily="50" charset="-128"/>
                <a:cs typeface="Meiryo UI" pitchFamily="50" charset="-128"/>
              </a:rPr>
              <a:t>で件数が増加</a:t>
            </a:r>
            <a:endParaRPr lang="en-US" altLang="ja-JP" sz="1300" dirty="0">
              <a:latin typeface="Meiryo UI" pitchFamily="50" charset="-128"/>
              <a:ea typeface="Meiryo UI" pitchFamily="50" charset="-128"/>
              <a:cs typeface="Meiryo UI" pitchFamily="50" charset="-128"/>
            </a:endParaRPr>
          </a:p>
          <a:p>
            <a:pPr marL="800100" lvl="1" indent="-342900" eaLnBrk="0" fontAlgn="base" hangingPunct="0">
              <a:spcBef>
                <a:spcPct val="0"/>
              </a:spcBef>
              <a:spcAft>
                <a:spcPct val="0"/>
              </a:spcAft>
              <a:buFont typeface="Arial" panose="020B0604020202020204" pitchFamily="34" charset="0"/>
              <a:buChar char="•"/>
            </a:pPr>
            <a:r>
              <a:rPr lang="ja-JP" altLang="en-US" sz="1300" dirty="0">
                <a:latin typeface="Meiryo UI" pitchFamily="50" charset="-128"/>
                <a:ea typeface="Meiryo UI" pitchFamily="50" charset="-128"/>
                <a:cs typeface="Meiryo UI" pitchFamily="50" charset="-128"/>
              </a:rPr>
              <a:t>ジュニア　中</a:t>
            </a:r>
            <a:r>
              <a:rPr lang="en-US" altLang="ja-JP" sz="1300" dirty="0">
                <a:latin typeface="Meiryo UI" pitchFamily="50" charset="-128"/>
                <a:ea typeface="Meiryo UI" pitchFamily="50" charset="-128"/>
                <a:cs typeface="Meiryo UI" pitchFamily="50" charset="-128"/>
              </a:rPr>
              <a:t>1</a:t>
            </a:r>
            <a:r>
              <a:rPr lang="ja-JP" altLang="en-US" sz="1300" dirty="0">
                <a:latin typeface="Meiryo UI" pitchFamily="50" charset="-128"/>
                <a:ea typeface="Meiryo UI" pitchFamily="50" charset="-128"/>
                <a:cs typeface="Meiryo UI" pitchFamily="50" charset="-128"/>
              </a:rPr>
              <a:t>～中</a:t>
            </a:r>
            <a:r>
              <a:rPr lang="en-US" altLang="ja-JP" sz="1300" dirty="0">
                <a:latin typeface="Meiryo UI" pitchFamily="50" charset="-128"/>
                <a:ea typeface="Meiryo UI" pitchFamily="50" charset="-128"/>
                <a:cs typeface="Meiryo UI" pitchFamily="50" charset="-128"/>
              </a:rPr>
              <a:t>2</a:t>
            </a:r>
            <a:r>
              <a:rPr lang="ja-JP" altLang="en-US" sz="1300" dirty="0">
                <a:latin typeface="Meiryo UI" pitchFamily="50" charset="-128"/>
                <a:ea typeface="Meiryo UI" pitchFamily="50" charset="-128"/>
                <a:cs typeface="Meiryo UI" pitchFamily="50" charset="-128"/>
              </a:rPr>
              <a:t>で件数が増加</a:t>
            </a:r>
            <a:endParaRPr lang="en-US" altLang="ja-JP" sz="1300" dirty="0">
              <a:latin typeface="Meiryo UI" pitchFamily="50" charset="-128"/>
              <a:ea typeface="Meiryo UI" pitchFamily="50" charset="-128"/>
              <a:cs typeface="Meiryo UI" pitchFamily="50" charset="-128"/>
            </a:endParaRPr>
          </a:p>
        </p:txBody>
      </p:sp>
      <p:sp>
        <p:nvSpPr>
          <p:cNvPr id="11" name="Rectangle 1"/>
          <p:cNvSpPr>
            <a:spLocks noChangeArrowheads="1"/>
          </p:cNvSpPr>
          <p:nvPr/>
        </p:nvSpPr>
        <p:spPr bwMode="auto">
          <a:xfrm>
            <a:off x="548680" y="7884368"/>
            <a:ext cx="5832648"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一方で、ミルキー、ミニ年代で体幹トレーニング、筋力トレーニングの限界も提言されている</a:t>
            </a:r>
            <a:endParaRPr kumimoji="1"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Rectangle 2"/>
          <p:cNvSpPr>
            <a:spLocks noChangeArrowheads="1"/>
          </p:cNvSpPr>
          <p:nvPr/>
        </p:nvSpPr>
        <p:spPr bwMode="auto">
          <a:xfrm>
            <a:off x="908720" y="6418366"/>
            <a:ext cx="4896544" cy="1107996"/>
          </a:xfrm>
          <a:prstGeom prst="rect">
            <a:avLst/>
          </a:prstGeom>
          <a:noFill/>
          <a:ln w="9525">
            <a:solidFill>
              <a:srgbClr val="FF0000"/>
            </a:solid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buFont typeface="Wingdings" pitchFamily="2" charset="2"/>
              <a:buChar char=""/>
            </a:pPr>
            <a:r>
              <a:rPr kumimoji="1" lang="ja-JP" altLang="en-US" sz="14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事故発生の根本原因と考えられていること</a:t>
            </a:r>
            <a:endParaRPr lang="en-US" altLang="ja-JP" sz="1400" dirty="0">
              <a:latin typeface="Arial" pitchFamily="34" charset="0"/>
              <a:ea typeface="ＭＳ Ｐゴシック" pitchFamily="50" charset="-128"/>
              <a:cs typeface="Meiryo UI" pitchFamily="50" charset="-128"/>
            </a:endParaRPr>
          </a:p>
          <a:p>
            <a:pPr marL="800100" lvl="1" indent="-342900" eaLnBrk="0" fontAlgn="base" hangingPunct="0">
              <a:spcBef>
                <a:spcPct val="0"/>
              </a:spcBef>
              <a:spcAft>
                <a:spcPct val="0"/>
              </a:spcAft>
              <a:buFont typeface="+mj-lt"/>
              <a:buAutoNum type="arabicPeriod"/>
            </a:pPr>
            <a:r>
              <a:rPr kumimoji="1" lang="ja-JP" altLang="en-US" sz="13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体幹部分の筋力の弱さで姿勢を保つことができない</a:t>
            </a:r>
            <a:endParaRPr lang="en-US" altLang="ja-JP" sz="1300" dirty="0">
              <a:latin typeface="Arial" pitchFamily="34" charset="0"/>
              <a:ea typeface="ＭＳ Ｐゴシック" pitchFamily="50" charset="-128"/>
              <a:cs typeface="Meiryo UI" pitchFamily="50" charset="-128"/>
            </a:endParaRPr>
          </a:p>
          <a:p>
            <a:pPr marL="800100" lvl="1" indent="-342900" eaLnBrk="0" fontAlgn="base" hangingPunct="0">
              <a:spcBef>
                <a:spcPct val="0"/>
              </a:spcBef>
              <a:spcAft>
                <a:spcPct val="0"/>
              </a:spcAft>
              <a:buFont typeface="+mj-lt"/>
              <a:buAutoNum type="arabicPeriod"/>
            </a:pPr>
            <a:r>
              <a:rPr kumimoji="1" lang="ja-JP" altLang="en-US" sz="1300" b="0" i="0" u="none" strike="noStrike" cap="none" normalizeH="0" baseline="0" dirty="0">
                <a:ln>
                  <a:noFill/>
                </a:ln>
                <a:solidFill>
                  <a:schemeClr val="tx1"/>
                </a:solidFill>
                <a:effectLst/>
                <a:latin typeface="Meiryo UI" pitchFamily="50" charset="-128"/>
                <a:ea typeface="Meiryo UI" pitchFamily="50" charset="-128"/>
                <a:cs typeface="Meiryo UI" pitchFamily="50" charset="-128"/>
              </a:rPr>
              <a:t>習慣として、頭部を股関節より上位に、頭部・頸部・背中を一直線にする姿勢の保持ができていない</a:t>
            </a:r>
            <a:endParaRPr kumimoji="1" lang="en-US" altLang="ja-JP" sz="1300" b="0" i="0" u="none" strike="noStrike" cap="none" normalizeH="0" baseline="0" dirty="0">
              <a:ln>
                <a:noFill/>
              </a:ln>
              <a:solidFill>
                <a:schemeClr val="tx1"/>
              </a:solidFill>
              <a:effectLst/>
              <a:latin typeface="Meiryo UI" pitchFamily="50" charset="-128"/>
              <a:ea typeface="Meiryo UI" pitchFamily="50" charset="-128"/>
              <a:cs typeface="Meiryo UI" pitchFamily="50" charset="-128"/>
            </a:endParaRPr>
          </a:p>
          <a:p>
            <a:pPr marL="800100" lvl="1" indent="-342900" eaLnBrk="0" fontAlgn="base" hangingPunct="0">
              <a:spcBef>
                <a:spcPct val="0"/>
              </a:spcBef>
              <a:spcAft>
                <a:spcPct val="0"/>
              </a:spcAft>
              <a:buFont typeface="+mj-lt"/>
              <a:buAutoNum type="arabicPeriod"/>
            </a:pPr>
            <a:r>
              <a:rPr lang="ja-JP" altLang="en-US" sz="1300" dirty="0">
                <a:latin typeface="Meiryo UI" pitchFamily="50" charset="-128"/>
                <a:ea typeface="Meiryo UI" pitchFamily="50" charset="-128"/>
                <a:cs typeface="Meiryo UI" pitchFamily="50" charset="-128"/>
              </a:rPr>
              <a:t>生徒の</a:t>
            </a:r>
            <a:r>
              <a:rPr lang="ja-JP" altLang="en-US" sz="1300" dirty="0">
                <a:solidFill>
                  <a:srgbClr val="FF0000"/>
                </a:solidFill>
                <a:latin typeface="Meiryo UI" pitchFamily="50" charset="-128"/>
                <a:ea typeface="Meiryo UI" pitchFamily="50" charset="-128"/>
                <a:cs typeface="Meiryo UI" pitchFamily="50" charset="-128"/>
              </a:rPr>
              <a:t>技術習熟度</a:t>
            </a:r>
            <a:r>
              <a:rPr lang="ja-JP" altLang="en-US" sz="1300">
                <a:latin typeface="Meiryo UI" pitchFamily="50" charset="-128"/>
                <a:ea typeface="Meiryo UI" pitchFamily="50" charset="-128"/>
                <a:cs typeface="Meiryo UI" pitchFamily="50" charset="-128"/>
              </a:rPr>
              <a:t>の低さ</a:t>
            </a:r>
            <a:endParaRPr lang="en-US" altLang="ja-JP" sz="1300" dirty="0">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67035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5"/>
          <p:cNvSpPr>
            <a:spLocks noGrp="1"/>
          </p:cNvSpPr>
          <p:nvPr>
            <p:ph type="ctrTitle"/>
          </p:nvPr>
        </p:nvSpPr>
        <p:spPr>
          <a:xfrm>
            <a:off x="548680" y="179512"/>
            <a:ext cx="5688632" cy="576064"/>
          </a:xfrm>
        </p:spPr>
        <p:txBody>
          <a:bodyPr>
            <a:normAutofit/>
          </a:bodyPr>
          <a:lstStyle/>
          <a:p>
            <a:r>
              <a:rPr lang="ja-JP" altLang="en-US" sz="2400" dirty="0"/>
              <a:t>行動指針</a:t>
            </a:r>
            <a:r>
              <a:rPr lang="ja-JP" altLang="en-US" sz="1800" dirty="0"/>
              <a:t>　</a:t>
            </a:r>
            <a:r>
              <a:rPr lang="en-US" altLang="ja-JP" sz="1800" dirty="0"/>
              <a:t>-</a:t>
            </a:r>
            <a:r>
              <a:rPr lang="ja-JP" altLang="en-US" sz="1800" dirty="0"/>
              <a:t>基本姿勢</a:t>
            </a:r>
            <a:r>
              <a:rPr lang="en-US" altLang="ja-JP" sz="1800" dirty="0"/>
              <a:t>-</a:t>
            </a:r>
            <a:endParaRPr kumimoji="1" lang="ja-JP" altLang="en-US" sz="1800" dirty="0"/>
          </a:p>
        </p:txBody>
      </p:sp>
      <p:sp>
        <p:nvSpPr>
          <p:cNvPr id="7" name="サブタイトル 5"/>
          <p:cNvSpPr txBox="1">
            <a:spLocks/>
          </p:cNvSpPr>
          <p:nvPr/>
        </p:nvSpPr>
        <p:spPr>
          <a:xfrm>
            <a:off x="548680" y="1331639"/>
            <a:ext cx="5760640" cy="360041"/>
          </a:xfrm>
          <a:prstGeom prst="rect">
            <a:avLst/>
          </a:prstGeom>
        </p:spPr>
        <p:txBody>
          <a:bodyPr vert="horz" lIns="91440" tIns="45720" rIns="91440" bIns="45720" rtlCol="0">
            <a:no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800" b="1" i="0" u="none" strike="noStrike" kern="1200" cap="none" spc="0" normalizeH="0" baseline="0" noProof="0" dirty="0">
                <a:ln>
                  <a:noFill/>
                </a:ln>
                <a:effectLst/>
                <a:uLnTx/>
                <a:uFillTx/>
                <a:latin typeface="Meiryo UI" pitchFamily="50" charset="-128"/>
                <a:ea typeface="Meiryo UI" pitchFamily="50" charset="-128"/>
                <a:cs typeface="Meiryo UI" pitchFamily="50" charset="-128"/>
              </a:rPr>
              <a:t>怪我・重症事故（「疑わしい」含む）が起こった時の対応</a:t>
            </a:r>
            <a:endParaRPr kumimoji="1" lang="en-US" altLang="ja-JP" sz="1800" b="1" i="0" u="none" strike="noStrike" kern="1200" cap="none" spc="0" normalizeH="0" baseline="0" noProof="0" dirty="0">
              <a:ln>
                <a:noFill/>
              </a:ln>
              <a:effectLst/>
              <a:uLnTx/>
              <a:uFillTx/>
              <a:latin typeface="Meiryo UI" pitchFamily="50" charset="-128"/>
              <a:ea typeface="Meiryo UI" pitchFamily="50" charset="-128"/>
              <a:cs typeface="Meiryo UI" pitchFamily="50" charset="-128"/>
            </a:endParaRPr>
          </a:p>
          <a:p>
            <a:pPr marL="457200" marR="0" lvl="1"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800" b="0" i="0" u="none" strike="noStrike" kern="1200" cap="none" spc="0" normalizeH="0" baseline="0" noProof="0" dirty="0">
              <a:ln>
                <a:noFill/>
              </a:ln>
              <a:effectLst/>
              <a:uLnTx/>
              <a:uFillTx/>
              <a:latin typeface="Meiryo UI" pitchFamily="50" charset="-128"/>
              <a:ea typeface="Meiryo UI" pitchFamily="50" charset="-128"/>
              <a:cs typeface="Meiryo UI" pitchFamily="50" charset="-128"/>
            </a:endParaRPr>
          </a:p>
        </p:txBody>
      </p:sp>
      <p:sp>
        <p:nvSpPr>
          <p:cNvPr id="5" name="サブタイトル 5"/>
          <p:cNvSpPr txBox="1">
            <a:spLocks/>
          </p:cNvSpPr>
          <p:nvPr/>
        </p:nvSpPr>
        <p:spPr>
          <a:xfrm>
            <a:off x="908720" y="2865154"/>
            <a:ext cx="5184576" cy="2210902"/>
          </a:xfrm>
          <a:prstGeom prst="rect">
            <a:avLst/>
          </a:prstGeom>
        </p:spPr>
        <p:txBody>
          <a:bodyPr vert="horz" lIns="91440" tIns="45720" rIns="91440" bIns="45720" rtlCol="0">
            <a:noAutofit/>
          </a:bodyPr>
          <a:lstStyle/>
          <a:p>
            <a:pPr>
              <a:spcBef>
                <a:spcPct val="20000"/>
              </a:spcBef>
              <a:buFont typeface="Arial" pitchFamily="34" charset="0"/>
              <a:buNone/>
              <a:defRPr/>
            </a:pPr>
            <a:r>
              <a:rPr kumimoji="1" lang="ja-JP" altLang="en-US" sz="1400" b="1" i="0" u="none" strike="noStrike" kern="1200" cap="none" spc="0" normalizeH="0" baseline="0" noProof="0" dirty="0">
                <a:ln>
                  <a:noFill/>
                </a:ln>
                <a:effectLst/>
                <a:uLnTx/>
                <a:uFillTx/>
                <a:latin typeface="Meiryo UI" pitchFamily="50" charset="-128"/>
                <a:ea typeface="Meiryo UI" pitchFamily="50" charset="-128"/>
                <a:cs typeface="Meiryo UI" pitchFamily="50" charset="-128"/>
              </a:rPr>
              <a:t>「</a:t>
            </a:r>
            <a:r>
              <a:rPr kumimoji="1" lang="ja-JP" altLang="ja-JP" sz="1400" b="1" i="0" u="none" strike="noStrike" kern="1200" cap="none" spc="0" normalizeH="0" baseline="0" noProof="0" dirty="0">
                <a:ln>
                  <a:noFill/>
                </a:ln>
                <a:effectLst/>
                <a:uLnTx/>
                <a:uFillTx/>
                <a:latin typeface="Meiryo UI" pitchFamily="50" charset="-128"/>
                <a:ea typeface="Meiryo UI" pitchFamily="50" charset="-128"/>
                <a:cs typeface="Meiryo UI" pitchFamily="50" charset="-128"/>
              </a:rPr>
              <a:t>オーバートリアージ</a:t>
            </a:r>
            <a:r>
              <a:rPr kumimoji="1" lang="ja-JP" altLang="en-US" sz="1400" b="1" i="0" u="none" strike="noStrike" kern="1200" cap="none" spc="0" normalizeH="0" baseline="0" noProof="0" dirty="0">
                <a:ln>
                  <a:noFill/>
                </a:ln>
                <a:effectLst/>
                <a:uLnTx/>
                <a:uFillTx/>
                <a:latin typeface="Meiryo UI" pitchFamily="50" charset="-128"/>
                <a:ea typeface="Meiryo UI" pitchFamily="50" charset="-128"/>
                <a:cs typeface="Meiryo UI" pitchFamily="50" charset="-128"/>
              </a:rPr>
              <a:t>」を判断の姿勢とする</a:t>
            </a:r>
            <a:endParaRPr kumimoji="1" lang="ja-JP" altLang="ja-JP" sz="1400" b="1" i="0" u="none" strike="noStrike" kern="1200" cap="none" spc="0" normalizeH="0" baseline="0" noProof="0" dirty="0">
              <a:ln>
                <a:noFill/>
              </a:ln>
              <a:effectLst/>
              <a:uLnTx/>
              <a:uFillTx/>
              <a:latin typeface="Meiryo UI" pitchFamily="50" charset="-128"/>
              <a:ea typeface="Meiryo UI" pitchFamily="50" charset="-128"/>
              <a:cs typeface="Meiryo UI" pitchFamily="50" charset="-128"/>
            </a:endParaRPr>
          </a:p>
          <a:p>
            <a:pPr lvl="1">
              <a:spcBef>
                <a:spcPct val="20000"/>
              </a:spcBef>
              <a:buFont typeface="Arial" pitchFamily="34" charset="0"/>
              <a:buNone/>
            </a:pPr>
            <a:r>
              <a:rPr kumimoji="1" lang="ja-JP" altLang="ja-JP" sz="1300" b="0" i="0" u="none" strike="noStrike" kern="1200" cap="none" spc="0" normalizeH="0" baseline="0" noProof="0" dirty="0">
                <a:ln>
                  <a:noFill/>
                </a:ln>
                <a:effectLst/>
                <a:uLnTx/>
                <a:uFillTx/>
                <a:latin typeface="Meiryo UI" pitchFamily="50" charset="-128"/>
                <a:ea typeface="Meiryo UI" pitchFamily="50" charset="-128"/>
                <a:cs typeface="Meiryo UI" pitchFamily="50" charset="-128"/>
              </a:rPr>
              <a:t>重症判断基準を甘くする、つまり重症であるかもしれないと見なすこと</a:t>
            </a:r>
          </a:p>
          <a:p>
            <a:pPr lvl="1">
              <a:spcBef>
                <a:spcPct val="20000"/>
              </a:spcBef>
              <a:buFont typeface="Arial" pitchFamily="34" charset="0"/>
              <a:buNone/>
            </a:pPr>
            <a:r>
              <a:rPr kumimoji="1" lang="en-US" altLang="ja-JP" sz="1300" b="0" i="0" u="none" strike="noStrike" kern="1200" cap="none" spc="0" normalizeH="0" baseline="0" noProof="0" dirty="0">
                <a:ln>
                  <a:noFill/>
                </a:ln>
                <a:effectLst/>
                <a:uLnTx/>
                <a:uFillTx/>
                <a:latin typeface="Meiryo UI" pitchFamily="50" charset="-128"/>
                <a:ea typeface="Meiryo UI" pitchFamily="50" charset="-128"/>
                <a:cs typeface="Meiryo UI" pitchFamily="50" charset="-128"/>
              </a:rPr>
              <a:t>Ex.</a:t>
            </a:r>
            <a:r>
              <a:rPr kumimoji="1" lang="ja-JP" altLang="ja-JP" sz="1300" b="0" i="0" u="none" strike="noStrike" kern="1200" cap="none" spc="0" normalizeH="0" baseline="0" noProof="0" dirty="0">
                <a:ln>
                  <a:noFill/>
                </a:ln>
                <a:effectLst/>
                <a:uLnTx/>
                <a:uFillTx/>
                <a:latin typeface="Meiryo UI" pitchFamily="50" charset="-128"/>
                <a:ea typeface="Meiryo UI" pitchFamily="50" charset="-128"/>
                <a:cs typeface="Meiryo UI" pitchFamily="50" charset="-128"/>
              </a:rPr>
              <a:t>「頭が痛い」→（他に判断基準がなければ）脳震盪を疑い、練習、試合から離脱させる</a:t>
            </a:r>
            <a:endParaRPr kumimoji="1" lang="en-US" altLang="ja-JP" sz="1300" b="0" i="0" u="none" strike="noStrike" kern="1200" cap="none" spc="0" normalizeH="0" baseline="0" noProof="0" dirty="0">
              <a:ln>
                <a:noFill/>
              </a:ln>
              <a:effectLst/>
              <a:uLnTx/>
              <a:uFillTx/>
              <a:latin typeface="Meiryo UI" pitchFamily="50" charset="-128"/>
              <a:ea typeface="Meiryo UI" pitchFamily="50" charset="-128"/>
              <a:cs typeface="Meiryo UI" pitchFamily="50" charset="-128"/>
            </a:endParaRPr>
          </a:p>
          <a:p>
            <a:pPr lvl="1">
              <a:spcBef>
                <a:spcPct val="20000"/>
              </a:spcBef>
              <a:buFont typeface="Arial" pitchFamily="34" charset="0"/>
              <a:buNone/>
            </a:pPr>
            <a:endParaRPr lang="en-US" altLang="ja-JP" sz="1300" dirty="0">
              <a:latin typeface="Meiryo UI" pitchFamily="50" charset="-128"/>
              <a:ea typeface="Meiryo UI" pitchFamily="50" charset="-128"/>
              <a:cs typeface="Meiryo UI" pitchFamily="50" charset="-128"/>
            </a:endParaRPr>
          </a:p>
          <a:p>
            <a:pPr lvl="1">
              <a:spcBef>
                <a:spcPct val="20000"/>
              </a:spcBef>
              <a:buFont typeface="Arial" pitchFamily="34" charset="0"/>
              <a:buNone/>
            </a:pPr>
            <a:r>
              <a:rPr kumimoji="1" lang="ja-JP" altLang="en-US" sz="1300" b="0" i="0" u="none" strike="noStrike" kern="1200" cap="none" spc="0" normalizeH="0" baseline="0" noProof="0" dirty="0">
                <a:ln>
                  <a:noFill/>
                </a:ln>
                <a:effectLst/>
                <a:uLnTx/>
                <a:uFillTx/>
                <a:latin typeface="Meiryo UI" pitchFamily="50" charset="-128"/>
                <a:ea typeface="Meiryo UI" pitchFamily="50" charset="-128"/>
                <a:cs typeface="Meiryo UI" pitchFamily="50" charset="-128"/>
              </a:rPr>
              <a:t>安全運用についても、オーバートリアージを基本スタンスと</a:t>
            </a:r>
            <a:r>
              <a:rPr lang="ja-JP" altLang="en-US" sz="1300" dirty="0">
                <a:latin typeface="Meiryo UI" pitchFamily="50" charset="-128"/>
                <a:ea typeface="Meiryo UI" pitchFamily="50" charset="-128"/>
                <a:cs typeface="Meiryo UI" pitchFamily="50" charset="-128"/>
              </a:rPr>
              <a:t>し、練習・試合の計画、実施に際しても、安全が優先される運用を採用する</a:t>
            </a:r>
            <a:endParaRPr kumimoji="1" lang="en-US" altLang="ja-JP" sz="1300" b="0" i="0" u="none" strike="noStrike" kern="1200" cap="none" spc="0" normalizeH="0" baseline="0" noProof="0" dirty="0">
              <a:ln>
                <a:noFill/>
              </a:ln>
              <a:effectLst/>
              <a:uLnTx/>
              <a:uFillTx/>
              <a:latin typeface="Meiryo UI" pitchFamily="50" charset="-128"/>
              <a:ea typeface="Meiryo UI" pitchFamily="50" charset="-128"/>
              <a:cs typeface="Meiryo UI" pitchFamily="50" charset="-128"/>
            </a:endParaRPr>
          </a:p>
          <a:p>
            <a:pPr lvl="1">
              <a:spcBef>
                <a:spcPct val="20000"/>
              </a:spcBef>
              <a:buFont typeface="Arial" pitchFamily="34" charset="0"/>
              <a:buNone/>
            </a:pPr>
            <a:r>
              <a:rPr lang="en-US" altLang="ja-JP" sz="1300" dirty="0">
                <a:latin typeface="Meiryo UI" pitchFamily="50" charset="-128"/>
                <a:ea typeface="Meiryo UI" pitchFamily="50" charset="-128"/>
                <a:cs typeface="Meiryo UI" pitchFamily="50" charset="-128"/>
              </a:rPr>
              <a:t>Ex.</a:t>
            </a:r>
            <a:r>
              <a:rPr lang="ja-JP" altLang="en-US" sz="1300" dirty="0">
                <a:latin typeface="Meiryo UI" pitchFamily="50" charset="-128"/>
                <a:ea typeface="Meiryo UI" pitchFamily="50" charset="-128"/>
                <a:cs typeface="Meiryo UI" pitchFamily="50" charset="-128"/>
              </a:rPr>
              <a:t>スケジュール上、試合間隔が短い場合、試合の実施よりは中止を採用する。</a:t>
            </a:r>
            <a:endParaRPr kumimoji="1" lang="en-US" altLang="ja-JP" sz="1300" b="0" i="0" u="none" strike="noStrike" kern="1200" cap="none" spc="0" normalizeH="0" baseline="0" noProof="0" dirty="0">
              <a:ln>
                <a:noFill/>
              </a:ln>
              <a:effectLst/>
              <a:uLnTx/>
              <a:uFillTx/>
              <a:latin typeface="Meiryo UI" pitchFamily="50" charset="-128"/>
              <a:ea typeface="Meiryo UI" pitchFamily="50" charset="-128"/>
              <a:cs typeface="Meiryo UI" pitchFamily="50" charset="-128"/>
            </a:endParaRPr>
          </a:p>
        </p:txBody>
      </p:sp>
      <p:sp>
        <p:nvSpPr>
          <p:cNvPr id="6" name="サブタイトル 5"/>
          <p:cNvSpPr txBox="1">
            <a:spLocks/>
          </p:cNvSpPr>
          <p:nvPr/>
        </p:nvSpPr>
        <p:spPr>
          <a:xfrm>
            <a:off x="908720" y="5198933"/>
            <a:ext cx="5184576" cy="3117483"/>
          </a:xfrm>
          <a:prstGeom prst="rect">
            <a:avLst/>
          </a:prstGeom>
        </p:spPr>
        <p:txBody>
          <a:bodyPr vert="horz" lIns="91440" tIns="45720" rIns="91440" bIns="45720" rtlCol="0">
            <a:noAutofit/>
          </a:bodyPr>
          <a:lstStyle/>
          <a:p>
            <a:pPr>
              <a:spcBef>
                <a:spcPct val="20000"/>
              </a:spcBef>
              <a:defRPr/>
            </a:pPr>
            <a:r>
              <a:rPr kumimoji="1" lang="ja-JP" altLang="en-US" sz="1400" b="1" i="0" u="none" strike="noStrike" kern="1200" cap="none" spc="0" normalizeH="0" baseline="0" noProof="0" dirty="0">
                <a:ln>
                  <a:noFill/>
                </a:ln>
                <a:effectLst/>
                <a:uLnTx/>
                <a:uFillTx/>
                <a:latin typeface="Meiryo UI" pitchFamily="50" charset="-128"/>
                <a:ea typeface="Meiryo UI" pitchFamily="50" charset="-128"/>
                <a:cs typeface="Meiryo UI" pitchFamily="50" charset="-128"/>
              </a:rPr>
              <a:t>（参考）重症</a:t>
            </a:r>
            <a:r>
              <a:rPr kumimoji="1" lang="ja-JP" altLang="ja-JP" sz="1400" b="1" i="0" u="none" strike="noStrike" kern="1200" cap="none" spc="0" normalizeH="0" baseline="0" noProof="0" dirty="0">
                <a:ln>
                  <a:noFill/>
                </a:ln>
                <a:effectLst/>
                <a:uLnTx/>
                <a:uFillTx/>
                <a:latin typeface="Meiryo UI" pitchFamily="50" charset="-128"/>
                <a:ea typeface="Meiryo UI" pitchFamily="50" charset="-128"/>
                <a:cs typeface="Meiryo UI" pitchFamily="50" charset="-128"/>
              </a:rPr>
              <a:t>事故の定義</a:t>
            </a:r>
            <a:r>
              <a:rPr lang="ja-JP" altLang="en-US" sz="1200" dirty="0">
                <a:solidFill>
                  <a:schemeClr val="tx1">
                    <a:lumMod val="75000"/>
                    <a:lumOff val="25000"/>
                  </a:schemeClr>
                </a:solidFill>
                <a:latin typeface="Meiryo UI" pitchFamily="50" charset="-128"/>
                <a:ea typeface="Meiryo UI" pitchFamily="50" charset="-128"/>
                <a:cs typeface="Meiryo UI" pitchFamily="50" charset="-128"/>
              </a:rPr>
              <a:t>（日本ラグビーフットボール協会）</a:t>
            </a:r>
            <a:endParaRPr lang="en-US" altLang="ja-JP" sz="1200" dirty="0">
              <a:solidFill>
                <a:schemeClr val="tx1">
                  <a:lumMod val="75000"/>
                  <a:lumOff val="25000"/>
                </a:schemeClr>
              </a:solidFill>
              <a:latin typeface="Meiryo UI" pitchFamily="50" charset="-128"/>
              <a:ea typeface="Meiryo UI" pitchFamily="50" charset="-128"/>
              <a:cs typeface="Meiryo UI" pitchFamily="50" charset="-128"/>
            </a:endParaRPr>
          </a:p>
          <a:p>
            <a:pPr>
              <a:spcBef>
                <a:spcPct val="20000"/>
              </a:spcBef>
              <a:defRPr/>
            </a:pPr>
            <a:endParaRPr kumimoji="1" lang="en-US" altLang="ja-JP" sz="800" b="1" i="0" u="none" strike="noStrike" kern="1200" cap="none" spc="0" normalizeH="0" baseline="0" noProof="0" dirty="0">
              <a:ln>
                <a:noFill/>
              </a:ln>
              <a:effectLst/>
              <a:uLnTx/>
              <a:uFillTx/>
              <a:latin typeface="Meiryo UI" pitchFamily="50" charset="-128"/>
              <a:ea typeface="Meiryo UI" pitchFamily="50" charset="-128"/>
              <a:cs typeface="Meiryo UI" pitchFamily="50" charset="-128"/>
            </a:endParaRPr>
          </a:p>
          <a:p>
            <a:pPr lvl="1">
              <a:spcBef>
                <a:spcPct val="20000"/>
              </a:spcBef>
              <a:buFont typeface="Arial" pitchFamily="34" charset="0"/>
              <a:buNone/>
            </a:pPr>
            <a:r>
              <a:rPr kumimoji="1" lang="ja-JP" altLang="ja-JP" sz="1300" b="0" i="0" u="none" strike="noStrike" kern="1200" cap="none" spc="0" normalizeH="0" baseline="0" noProof="0" dirty="0">
                <a:ln>
                  <a:noFill/>
                </a:ln>
                <a:effectLst/>
                <a:uLnTx/>
                <a:uFillTx/>
                <a:latin typeface="Meiryo UI" pitchFamily="50" charset="-128"/>
                <a:ea typeface="Meiryo UI" pitchFamily="50" charset="-128"/>
                <a:cs typeface="Meiryo UI" pitchFamily="50" charset="-128"/>
              </a:rPr>
              <a:t>重症傷害とは以下に挙げるものをいいます</a:t>
            </a:r>
          </a:p>
          <a:p>
            <a:pPr marL="742950" lvl="1" indent="-285750">
              <a:spcBef>
                <a:spcPct val="20000"/>
              </a:spcBef>
              <a:buFont typeface="Arial" panose="020B0604020202020204" pitchFamily="34" charset="0"/>
              <a:buChar char="•"/>
            </a:pPr>
            <a:r>
              <a:rPr kumimoji="1" lang="ja-JP" altLang="ja-JP" sz="1300" b="0" i="0" u="none" strike="noStrike" kern="1200" cap="none" spc="0" normalizeH="0" baseline="0" noProof="0" dirty="0">
                <a:ln>
                  <a:noFill/>
                </a:ln>
                <a:effectLst/>
                <a:uLnTx/>
                <a:uFillTx/>
                <a:latin typeface="Meiryo UI" pitchFamily="50" charset="-128"/>
                <a:ea typeface="Meiryo UI" pitchFamily="50" charset="-128"/>
                <a:cs typeface="Meiryo UI" pitchFamily="50" charset="-128"/>
              </a:rPr>
              <a:t>死亡例</a:t>
            </a:r>
          </a:p>
          <a:p>
            <a:pPr marL="742950" lvl="1" indent="-285750">
              <a:spcBef>
                <a:spcPct val="20000"/>
              </a:spcBef>
              <a:buFont typeface="Arial" panose="020B0604020202020204" pitchFamily="34" charset="0"/>
              <a:buChar char="•"/>
            </a:pPr>
            <a:r>
              <a:rPr kumimoji="1" lang="ja-JP" altLang="ja-JP" sz="1300" b="0" i="0" u="none" strike="noStrike" kern="1200" cap="none" spc="0" normalizeH="0" baseline="0" noProof="0" dirty="0">
                <a:ln>
                  <a:noFill/>
                </a:ln>
                <a:effectLst/>
                <a:uLnTx/>
                <a:uFillTx/>
                <a:latin typeface="Meiryo UI" pitchFamily="50" charset="-128"/>
                <a:ea typeface="Meiryo UI" pitchFamily="50" charset="-128"/>
                <a:cs typeface="Meiryo UI" pitchFamily="50" charset="-128"/>
              </a:rPr>
              <a:t>頭蓋骨骨折の有無にかかわらず</a:t>
            </a:r>
            <a:r>
              <a:rPr kumimoji="1" lang="en-US" altLang="ja-JP" sz="1300" b="0" i="0" u="none" strike="noStrike" kern="1200" cap="none" spc="0" normalizeH="0" baseline="0" noProof="0" dirty="0">
                <a:ln>
                  <a:noFill/>
                </a:ln>
                <a:effectLst/>
                <a:uLnTx/>
                <a:uFillTx/>
                <a:latin typeface="Meiryo UI" pitchFamily="50" charset="-128"/>
                <a:ea typeface="Meiryo UI" pitchFamily="50" charset="-128"/>
                <a:cs typeface="Meiryo UI" pitchFamily="50" charset="-128"/>
              </a:rPr>
              <a:t>24 </a:t>
            </a:r>
            <a:r>
              <a:rPr kumimoji="1" lang="ja-JP" altLang="ja-JP" sz="1300" b="0" i="0" u="none" strike="noStrike" kern="1200" cap="none" spc="0" normalizeH="0" baseline="0" noProof="0" dirty="0">
                <a:ln>
                  <a:noFill/>
                </a:ln>
                <a:effectLst/>
                <a:uLnTx/>
                <a:uFillTx/>
                <a:latin typeface="Meiryo UI" pitchFamily="50" charset="-128"/>
                <a:ea typeface="Meiryo UI" pitchFamily="50" charset="-128"/>
                <a:cs typeface="Meiryo UI" pitchFamily="50" charset="-128"/>
              </a:rPr>
              <a:t>時間以上の意識喪失を伴う</a:t>
            </a:r>
          </a:p>
          <a:p>
            <a:pPr marL="742950" lvl="1" indent="-285750">
              <a:spcBef>
                <a:spcPct val="20000"/>
              </a:spcBef>
              <a:buFont typeface="Arial" panose="020B0604020202020204" pitchFamily="34" charset="0"/>
              <a:buChar char="•"/>
            </a:pPr>
            <a:r>
              <a:rPr kumimoji="1" lang="ja-JP" altLang="ja-JP" sz="1300" b="0" i="0" u="none" strike="noStrike" kern="1200" cap="none" spc="0" normalizeH="0" baseline="0" noProof="0" dirty="0">
                <a:ln>
                  <a:noFill/>
                </a:ln>
                <a:effectLst/>
                <a:uLnTx/>
                <a:uFillTx/>
                <a:latin typeface="Meiryo UI" pitchFamily="50" charset="-128"/>
                <a:ea typeface="Meiryo UI" pitchFamily="50" charset="-128"/>
                <a:cs typeface="Meiryo UI" pitchFamily="50" charset="-128"/>
              </a:rPr>
              <a:t>四肢の麻痺を伴う脊髄損傷</a:t>
            </a:r>
          </a:p>
          <a:p>
            <a:pPr marL="742950" lvl="1" indent="-285750">
              <a:spcBef>
                <a:spcPct val="20000"/>
              </a:spcBef>
              <a:buFont typeface="Arial" panose="020B0604020202020204" pitchFamily="34" charset="0"/>
              <a:buChar char="•"/>
            </a:pPr>
            <a:r>
              <a:rPr kumimoji="1" lang="ja-JP" altLang="ja-JP" sz="1300" b="0" i="0" u="none" strike="noStrike" kern="1200" cap="none" spc="0" normalizeH="0" baseline="0" noProof="0" dirty="0">
                <a:ln>
                  <a:noFill/>
                </a:ln>
                <a:effectLst/>
                <a:uLnTx/>
                <a:uFillTx/>
                <a:latin typeface="Meiryo UI" pitchFamily="50" charset="-128"/>
                <a:ea typeface="Meiryo UI" pitchFamily="50" charset="-128"/>
                <a:cs typeface="Meiryo UI" pitchFamily="50" charset="-128"/>
              </a:rPr>
              <a:t>開頭および脊椎の手術を要したもの</a:t>
            </a:r>
          </a:p>
          <a:p>
            <a:pPr marL="742950" lvl="1" indent="-285750">
              <a:spcBef>
                <a:spcPct val="20000"/>
              </a:spcBef>
              <a:buFont typeface="Arial" panose="020B0604020202020204" pitchFamily="34" charset="0"/>
              <a:buChar char="•"/>
            </a:pPr>
            <a:r>
              <a:rPr kumimoji="1" lang="ja-JP" altLang="ja-JP" sz="1300" b="0" i="0" u="none" strike="noStrike" kern="1200" cap="none" spc="0" normalizeH="0" baseline="0" noProof="0" dirty="0">
                <a:ln>
                  <a:noFill/>
                </a:ln>
                <a:effectLst/>
                <a:uLnTx/>
                <a:uFillTx/>
                <a:latin typeface="Meiryo UI" pitchFamily="50" charset="-128"/>
                <a:ea typeface="Meiryo UI" pitchFamily="50" charset="-128"/>
                <a:cs typeface="Meiryo UI" pitchFamily="50" charset="-128"/>
              </a:rPr>
              <a:t>胸・腹部臓器で手術を要したもの</a:t>
            </a:r>
          </a:p>
          <a:p>
            <a:pPr marL="742950" lvl="1" indent="-285750">
              <a:spcBef>
                <a:spcPct val="20000"/>
              </a:spcBef>
              <a:buFont typeface="Arial" panose="020B0604020202020204" pitchFamily="34" charset="0"/>
              <a:buChar char="•"/>
            </a:pPr>
            <a:r>
              <a:rPr kumimoji="1" lang="ja-JP" altLang="ja-JP" sz="1300" b="0" i="0" u="none" strike="noStrike" kern="1200" cap="none" spc="0" normalizeH="0" baseline="0" noProof="0" dirty="0">
                <a:ln>
                  <a:noFill/>
                </a:ln>
                <a:effectLst/>
                <a:uLnTx/>
                <a:uFillTx/>
                <a:latin typeface="Meiryo UI" pitchFamily="50" charset="-128"/>
                <a:ea typeface="Meiryo UI" pitchFamily="50" charset="-128"/>
                <a:cs typeface="Meiryo UI" pitchFamily="50" charset="-128"/>
              </a:rPr>
              <a:t>以上のほか診断書で重症と思われるもの</a:t>
            </a:r>
            <a:endParaRPr kumimoji="1" lang="en-US" altLang="ja-JP" sz="1300" b="0" i="0" u="none" strike="noStrike" kern="1200" cap="none" spc="0" normalizeH="0" baseline="0" noProof="0" dirty="0">
              <a:ln>
                <a:noFill/>
              </a:ln>
              <a:effectLst/>
              <a:uLnTx/>
              <a:uFillTx/>
              <a:latin typeface="Meiryo UI" pitchFamily="50" charset="-128"/>
              <a:ea typeface="Meiryo UI" pitchFamily="50" charset="-128"/>
              <a:cs typeface="Meiryo UI" pitchFamily="50" charset="-128"/>
            </a:endParaRPr>
          </a:p>
          <a:p>
            <a:pPr marL="742950" lvl="1" indent="-285750">
              <a:spcBef>
                <a:spcPct val="20000"/>
              </a:spcBef>
              <a:buFont typeface="Arial" panose="020B0604020202020204" pitchFamily="34" charset="0"/>
              <a:buChar char="•"/>
            </a:pPr>
            <a:endParaRPr kumimoji="1" lang="ja-JP" altLang="ja-JP" sz="1300" b="0" i="0" u="none" strike="noStrike" kern="1200" cap="none" spc="0" normalizeH="0" baseline="0" noProof="0" dirty="0">
              <a:ln>
                <a:noFill/>
              </a:ln>
              <a:effectLst/>
              <a:uLnTx/>
              <a:uFillTx/>
              <a:latin typeface="Meiryo UI" pitchFamily="50" charset="-128"/>
              <a:ea typeface="Meiryo UI" pitchFamily="50" charset="-128"/>
              <a:cs typeface="Meiryo UI" pitchFamily="50" charset="-128"/>
            </a:endParaRPr>
          </a:p>
          <a:p>
            <a:pPr lvl="1">
              <a:spcBef>
                <a:spcPct val="20000"/>
              </a:spcBef>
            </a:pPr>
            <a:r>
              <a:rPr kumimoji="1" lang="ja-JP" altLang="ja-JP" sz="1300" b="0" i="0" u="none" strike="noStrike" kern="1200" cap="none" spc="0" normalizeH="0" baseline="0" noProof="0" dirty="0">
                <a:ln>
                  <a:noFill/>
                </a:ln>
                <a:effectLst/>
                <a:uLnTx/>
                <a:uFillTx/>
                <a:latin typeface="Meiryo UI" pitchFamily="50" charset="-128"/>
                <a:ea typeface="Meiryo UI" pitchFamily="50" charset="-128"/>
                <a:cs typeface="Meiryo UI" pitchFamily="50" charset="-128"/>
              </a:rPr>
              <a:t>その他、神奈川県協会で報告指定されているもの</a:t>
            </a:r>
          </a:p>
          <a:p>
            <a:pPr marL="742950" lvl="1" indent="-285750">
              <a:spcBef>
                <a:spcPct val="20000"/>
              </a:spcBef>
              <a:buFont typeface="Arial" panose="020B0604020202020204" pitchFamily="34" charset="0"/>
              <a:buChar char="•"/>
            </a:pPr>
            <a:r>
              <a:rPr kumimoji="1" lang="ja-JP" altLang="ja-JP" sz="1300" b="0" i="0" u="none" strike="noStrike" kern="1200" cap="none" spc="0" normalizeH="0" baseline="0" noProof="0" dirty="0">
                <a:ln>
                  <a:noFill/>
                </a:ln>
                <a:effectLst/>
                <a:uLnTx/>
                <a:uFillTx/>
                <a:latin typeface="Meiryo UI" pitchFamily="50" charset="-128"/>
                <a:ea typeface="Meiryo UI" pitchFamily="50" charset="-128"/>
                <a:cs typeface="Meiryo UI" pitchFamily="50" charset="-128"/>
              </a:rPr>
              <a:t>脳震盪及びその疑い</a:t>
            </a:r>
          </a:p>
          <a:p>
            <a:pPr marL="742950" lvl="1" indent="-285750">
              <a:spcBef>
                <a:spcPct val="20000"/>
              </a:spcBef>
              <a:buFont typeface="Arial" panose="020B0604020202020204" pitchFamily="34" charset="0"/>
              <a:buChar char="•"/>
            </a:pPr>
            <a:r>
              <a:rPr kumimoji="1" lang="ja-JP" altLang="ja-JP" sz="1300" b="0" i="0" u="none" strike="noStrike" kern="1200" cap="none" spc="0" normalizeH="0" baseline="0" noProof="0" dirty="0">
                <a:ln>
                  <a:noFill/>
                </a:ln>
                <a:effectLst/>
                <a:uLnTx/>
                <a:uFillTx/>
                <a:latin typeface="Meiryo UI" pitchFamily="50" charset="-128"/>
                <a:ea typeface="Meiryo UI" pitchFamily="50" charset="-128"/>
                <a:cs typeface="Meiryo UI" pitchFamily="50" charset="-128"/>
              </a:rPr>
              <a:t>熱中症</a:t>
            </a:r>
            <a:endParaRPr kumimoji="1" lang="en-US" altLang="ja-JP" sz="1300" b="0" i="0" u="none" strike="noStrike" kern="1200" cap="none" spc="0" normalizeH="0" baseline="0" noProof="0" dirty="0">
              <a:ln>
                <a:noFill/>
              </a:ln>
              <a:effectLst/>
              <a:uLnTx/>
              <a:uFillTx/>
              <a:latin typeface="Meiryo UI" pitchFamily="50" charset="-128"/>
              <a:ea typeface="Meiryo UI" pitchFamily="50" charset="-128"/>
              <a:cs typeface="Meiryo UI" pitchFamily="50" charset="-128"/>
            </a:endParaRPr>
          </a:p>
        </p:txBody>
      </p:sp>
      <p:sp>
        <p:nvSpPr>
          <p:cNvPr id="8" name="サブタイトル 5"/>
          <p:cNvSpPr txBox="1">
            <a:spLocks/>
          </p:cNvSpPr>
          <p:nvPr/>
        </p:nvSpPr>
        <p:spPr>
          <a:xfrm>
            <a:off x="908720" y="1907704"/>
            <a:ext cx="5184576" cy="792088"/>
          </a:xfrm>
          <a:prstGeom prst="rect">
            <a:avLst/>
          </a:prstGeom>
        </p:spPr>
        <p:txBody>
          <a:bodyPr vert="horz" lIns="91440" tIns="45720" rIns="91440" bIns="45720" rtlCol="0">
            <a:noAutofit/>
          </a:bodyPr>
          <a:lstStyle/>
          <a:p>
            <a:pPr>
              <a:spcBef>
                <a:spcPct val="20000"/>
              </a:spcBef>
              <a:buFont typeface="Arial" pitchFamily="34" charset="0"/>
              <a:buNone/>
              <a:defRPr/>
            </a:pPr>
            <a:r>
              <a:rPr lang="ja-JP" altLang="en-US" sz="1400" b="1" dirty="0">
                <a:solidFill>
                  <a:schemeClr val="tx1">
                    <a:lumMod val="75000"/>
                    <a:lumOff val="25000"/>
                  </a:schemeClr>
                </a:solidFill>
                <a:latin typeface="Meiryo UI" pitchFamily="50" charset="-128"/>
                <a:ea typeface="Meiryo UI" pitchFamily="50" charset="-128"/>
                <a:cs typeface="Meiryo UI" pitchFamily="50" charset="-128"/>
              </a:rPr>
              <a:t>生徒に判断させないこと</a:t>
            </a:r>
            <a:endParaRPr lang="en-US" altLang="ja-JP" sz="1400" b="1" dirty="0">
              <a:solidFill>
                <a:schemeClr val="tx1">
                  <a:lumMod val="75000"/>
                  <a:lumOff val="25000"/>
                </a:schemeClr>
              </a:solidFill>
              <a:latin typeface="Meiryo UI" pitchFamily="50" charset="-128"/>
              <a:ea typeface="Meiryo UI" pitchFamily="50" charset="-128"/>
              <a:cs typeface="Meiryo UI" pitchFamily="50" charset="-128"/>
            </a:endParaRPr>
          </a:p>
          <a:p>
            <a:pPr marL="457200" marR="0" lvl="1"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300" i="0" u="none" strike="noStrike" kern="1200" cap="none" spc="0" normalizeH="0" baseline="0" noProof="0" dirty="0">
                <a:ln>
                  <a:noFill/>
                </a:ln>
                <a:solidFill>
                  <a:schemeClr val="tx1">
                    <a:lumMod val="75000"/>
                    <a:lumOff val="25000"/>
                  </a:schemeClr>
                </a:solidFill>
                <a:effectLst/>
                <a:uLnTx/>
                <a:uFillTx/>
                <a:latin typeface="Meiryo UI" pitchFamily="50" charset="-128"/>
                <a:ea typeface="Meiryo UI" pitchFamily="50" charset="-128"/>
                <a:cs typeface="Meiryo UI" pitchFamily="50" charset="-128"/>
              </a:rPr>
              <a:t>生徒の意志とは別に、コーチ、ヘッドコーチが状態を確認（</a:t>
            </a:r>
            <a:r>
              <a:rPr kumimoji="1" lang="en-US" altLang="ja-JP" sz="1300" i="0" u="none" strike="noStrike" kern="1200" cap="none" spc="0" normalizeH="0" baseline="0" noProof="0" dirty="0">
                <a:ln>
                  <a:noFill/>
                </a:ln>
                <a:solidFill>
                  <a:schemeClr val="tx1">
                    <a:lumMod val="75000"/>
                    <a:lumOff val="25000"/>
                  </a:schemeClr>
                </a:solidFill>
                <a:effectLst/>
                <a:uLnTx/>
                <a:uFillTx/>
                <a:latin typeface="Meiryo UI" pitchFamily="50" charset="-128"/>
                <a:ea typeface="Meiryo UI" pitchFamily="50" charset="-128"/>
                <a:cs typeface="Meiryo UI" pitchFamily="50" charset="-128"/>
              </a:rPr>
              <a:t>TOTAPS</a:t>
            </a:r>
            <a:r>
              <a:rPr kumimoji="1" lang="ja-JP" altLang="en-US" sz="1300" i="0" u="none" strike="noStrike" kern="1200" cap="none" spc="0" normalizeH="0" baseline="0" noProof="0" dirty="0">
                <a:ln>
                  <a:noFill/>
                </a:ln>
                <a:solidFill>
                  <a:schemeClr val="tx1">
                    <a:lumMod val="75000"/>
                    <a:lumOff val="25000"/>
                  </a:schemeClr>
                </a:solidFill>
                <a:effectLst/>
                <a:uLnTx/>
                <a:uFillTx/>
                <a:latin typeface="Meiryo UI" pitchFamily="50" charset="-128"/>
                <a:ea typeface="Meiryo UI" pitchFamily="50" charset="-128"/>
                <a:cs typeface="Meiryo UI" pitchFamily="50" charset="-128"/>
              </a:rPr>
              <a:t>）し、練習、試合からの離脱、もしくは復帰を決めること</a:t>
            </a:r>
            <a:endParaRPr kumimoji="1" lang="ja-JP" altLang="ja-JP" sz="1300" i="0" u="none" strike="noStrike" kern="1200" cap="none" spc="0" normalizeH="0" baseline="0" noProof="0" dirty="0">
              <a:ln>
                <a:noFill/>
              </a:ln>
              <a:solidFill>
                <a:schemeClr val="tx1">
                  <a:lumMod val="75000"/>
                  <a:lumOff val="25000"/>
                </a:schemeClr>
              </a:solidFill>
              <a:effectLst/>
              <a:uLnTx/>
              <a:uFillTx/>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001948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5"/>
          <p:cNvSpPr>
            <a:spLocks noGrp="1"/>
          </p:cNvSpPr>
          <p:nvPr>
            <p:ph type="ctrTitle"/>
          </p:nvPr>
        </p:nvSpPr>
        <p:spPr>
          <a:xfrm>
            <a:off x="548680" y="179512"/>
            <a:ext cx="5688632" cy="576064"/>
          </a:xfrm>
        </p:spPr>
        <p:txBody>
          <a:bodyPr>
            <a:normAutofit/>
          </a:bodyPr>
          <a:lstStyle/>
          <a:p>
            <a:r>
              <a:rPr lang="ja-JP" altLang="en-US" sz="2400" dirty="0"/>
              <a:t>行動指針</a:t>
            </a:r>
            <a:r>
              <a:rPr lang="ja-JP" altLang="en-US" sz="1800" dirty="0"/>
              <a:t>　</a:t>
            </a:r>
            <a:r>
              <a:rPr lang="en-US" altLang="ja-JP" sz="1800" dirty="0"/>
              <a:t>–</a:t>
            </a:r>
            <a:r>
              <a:rPr lang="ja-JP" altLang="en-US" sz="1800"/>
              <a:t>基本知識として</a:t>
            </a:r>
            <a:r>
              <a:rPr lang="en-US" altLang="ja-JP" sz="1800" dirty="0"/>
              <a:t>-</a:t>
            </a:r>
            <a:endParaRPr kumimoji="1" lang="ja-JP" altLang="en-US" sz="1800" dirty="0"/>
          </a:p>
        </p:txBody>
      </p:sp>
      <p:sp>
        <p:nvSpPr>
          <p:cNvPr id="7" name="サブタイトル 5"/>
          <p:cNvSpPr txBox="1">
            <a:spLocks/>
          </p:cNvSpPr>
          <p:nvPr/>
        </p:nvSpPr>
        <p:spPr>
          <a:xfrm>
            <a:off x="548680" y="1259632"/>
            <a:ext cx="5760640" cy="360040"/>
          </a:xfrm>
          <a:prstGeom prst="rect">
            <a:avLst/>
          </a:prstGeom>
        </p:spPr>
        <p:txBody>
          <a:bodyPr vert="horz" lIns="91440" tIns="45720" rIns="91440" bIns="45720" rtlCol="0">
            <a:no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800" b="1" i="0" u="none" strike="noStrike" kern="1200" cap="none" spc="0" normalizeH="0" baseline="0" noProof="0" dirty="0">
                <a:ln>
                  <a:noFill/>
                </a:ln>
                <a:effectLst/>
                <a:uLnTx/>
                <a:uFillTx/>
                <a:latin typeface="Meiryo UI" pitchFamily="50" charset="-128"/>
                <a:ea typeface="Meiryo UI" pitchFamily="50" charset="-128"/>
                <a:cs typeface="Meiryo UI" pitchFamily="50" charset="-128"/>
              </a:rPr>
              <a:t>生徒が受傷した場合の対応</a:t>
            </a:r>
            <a:endParaRPr kumimoji="1" lang="en-US" altLang="ja-JP" sz="1800" b="1" i="0" u="none" strike="noStrike" kern="1200" cap="none" spc="0" normalizeH="0" baseline="0" noProof="0" dirty="0">
              <a:ln>
                <a:noFill/>
              </a:ln>
              <a:effectLst/>
              <a:uLnTx/>
              <a:uFillTx/>
              <a:latin typeface="Meiryo UI" pitchFamily="50" charset="-128"/>
              <a:ea typeface="Meiryo UI" pitchFamily="50" charset="-128"/>
              <a:cs typeface="Meiryo UI" pitchFamily="50" charset="-128"/>
            </a:endParaRPr>
          </a:p>
        </p:txBody>
      </p:sp>
      <p:sp>
        <p:nvSpPr>
          <p:cNvPr id="9" name="サブタイトル 5"/>
          <p:cNvSpPr txBox="1">
            <a:spLocks/>
          </p:cNvSpPr>
          <p:nvPr/>
        </p:nvSpPr>
        <p:spPr>
          <a:xfrm>
            <a:off x="548680" y="1619672"/>
            <a:ext cx="5760640" cy="288032"/>
          </a:xfrm>
          <a:prstGeom prst="rect">
            <a:avLst/>
          </a:prstGeom>
        </p:spPr>
        <p:txBody>
          <a:bodyPr vert="horz" lIns="91440" tIns="45720" rIns="91440" bIns="45720" rtlCol="0">
            <a:noAutofit/>
          </a:bodyPr>
          <a:lstStyle/>
          <a:p>
            <a:pPr>
              <a:spcBef>
                <a:spcPct val="20000"/>
              </a:spcBef>
            </a:pPr>
            <a:r>
              <a:rPr kumimoji="1" lang="en-US" altLang="ja-JP" sz="1200" b="0" i="0" u="none" strike="noStrike" kern="1200" cap="none" spc="0" normalizeH="0" baseline="0" noProof="0" dirty="0">
                <a:ln>
                  <a:noFill/>
                </a:ln>
                <a:effectLst/>
                <a:uLnTx/>
                <a:uFillTx/>
                <a:latin typeface="Meiryo UI" pitchFamily="50" charset="-128"/>
                <a:ea typeface="Meiryo UI" pitchFamily="50" charset="-128"/>
                <a:cs typeface="Meiryo UI" pitchFamily="50" charset="-128"/>
              </a:rPr>
              <a:t>TOTAPS</a:t>
            </a:r>
            <a:r>
              <a:rPr kumimoji="1" lang="ja-JP" altLang="en-US" sz="1200" b="0" i="0" u="none" strike="noStrike" kern="1200" cap="none" spc="0" normalizeH="0" baseline="0" noProof="0" dirty="0">
                <a:ln>
                  <a:noFill/>
                </a:ln>
                <a:effectLst/>
                <a:uLnTx/>
                <a:uFillTx/>
                <a:latin typeface="Meiryo UI" pitchFamily="50" charset="-128"/>
                <a:ea typeface="Meiryo UI" pitchFamily="50" charset="-128"/>
                <a:cs typeface="Meiryo UI" pitchFamily="50" charset="-128"/>
              </a:rPr>
              <a:t>（負傷したプレーヤーの状況判断）</a:t>
            </a:r>
            <a:r>
              <a:rPr lang="ja-JP" altLang="en-US" sz="1200" dirty="0">
                <a:latin typeface="Meiryo UI" pitchFamily="50" charset="-128"/>
                <a:ea typeface="Meiryo UI" pitchFamily="50" charset="-128"/>
                <a:cs typeface="Meiryo UI" pitchFamily="50" charset="-128"/>
              </a:rPr>
              <a:t>　出典：</a:t>
            </a:r>
            <a:r>
              <a:rPr lang="en-US" altLang="ja-JP" sz="1200" dirty="0">
                <a:latin typeface="Meiryo UI" pitchFamily="50" charset="-128"/>
                <a:ea typeface="Meiryo UI" pitchFamily="50" charset="-128"/>
                <a:cs typeface="Meiryo UI" pitchFamily="50" charset="-128"/>
              </a:rPr>
              <a:t>Rugby Ready</a:t>
            </a:r>
            <a:endParaRPr kumimoji="1" lang="en-US" altLang="ja-JP" sz="1200" b="0" i="0" u="none" strike="noStrike" kern="1200" cap="none" spc="0" normalizeH="0" baseline="0" noProof="0" dirty="0">
              <a:ln>
                <a:noFill/>
              </a:ln>
              <a:effectLst/>
              <a:uLnTx/>
              <a:uFillTx/>
              <a:latin typeface="Meiryo UI" pitchFamily="50" charset="-128"/>
              <a:ea typeface="Meiryo UI" pitchFamily="50" charset="-128"/>
              <a:cs typeface="Meiryo UI" pitchFamily="50" charset="-128"/>
            </a:endParaRPr>
          </a:p>
          <a:p>
            <a:pPr marL="285750" indent="-285750">
              <a:spcBef>
                <a:spcPct val="20000"/>
              </a:spcBef>
              <a:buFont typeface="Arial" panose="020B0604020202020204" pitchFamily="34" charset="0"/>
              <a:buChar char="•"/>
            </a:pPr>
            <a:endParaRPr lang="en-US" altLang="ja-JP" sz="1400" dirty="0">
              <a:latin typeface="Meiryo UI" pitchFamily="50" charset="-128"/>
              <a:ea typeface="Meiryo UI" pitchFamily="50" charset="-128"/>
              <a:cs typeface="Meiryo UI" pitchFamily="50" charset="-128"/>
            </a:endParaRPr>
          </a:p>
          <a:p>
            <a:pPr marL="285750" indent="-285750">
              <a:spcBef>
                <a:spcPct val="20000"/>
              </a:spcBef>
              <a:buFont typeface="Arial" panose="020B0604020202020204" pitchFamily="34" charset="0"/>
              <a:buChar char="•"/>
            </a:pPr>
            <a:endParaRPr kumimoji="1" lang="en-US" altLang="ja-JP" sz="1400" b="0" i="0" u="none" strike="noStrike" kern="1200" cap="none" spc="0" normalizeH="0" baseline="0" noProof="0" dirty="0">
              <a:ln>
                <a:noFill/>
              </a:ln>
              <a:effectLst/>
              <a:uLnTx/>
              <a:uFillTx/>
              <a:latin typeface="Meiryo UI" pitchFamily="50" charset="-128"/>
              <a:ea typeface="Meiryo UI" pitchFamily="50" charset="-128"/>
              <a:cs typeface="Meiryo UI" pitchFamily="50" charset="-128"/>
            </a:endParaRPr>
          </a:p>
          <a:p>
            <a:pPr marL="285750" indent="-285750">
              <a:spcBef>
                <a:spcPct val="20000"/>
              </a:spcBef>
              <a:buFont typeface="Arial" panose="020B0604020202020204" pitchFamily="34" charset="0"/>
              <a:buChar char="•"/>
            </a:pPr>
            <a:endParaRPr lang="en-US" altLang="ja-JP" sz="1400" dirty="0">
              <a:latin typeface="Meiryo UI" pitchFamily="50" charset="-128"/>
              <a:ea typeface="Meiryo UI" pitchFamily="50" charset="-128"/>
              <a:cs typeface="Meiryo UI" pitchFamily="50" charset="-128"/>
            </a:endParaRPr>
          </a:p>
          <a:p>
            <a:pPr marL="285750" indent="-285750">
              <a:spcBef>
                <a:spcPct val="20000"/>
              </a:spcBef>
              <a:buFont typeface="Arial" panose="020B0604020202020204" pitchFamily="34" charset="0"/>
              <a:buChar char="•"/>
            </a:pPr>
            <a:endParaRPr kumimoji="1" lang="en-US" altLang="ja-JP" sz="1400" b="0" i="0" u="none" strike="noStrike" kern="1200" cap="none" spc="0" normalizeH="0" baseline="0" noProof="0" dirty="0">
              <a:ln>
                <a:noFill/>
              </a:ln>
              <a:effectLst/>
              <a:uLnTx/>
              <a:uFillTx/>
              <a:latin typeface="Meiryo UI" pitchFamily="50" charset="-128"/>
              <a:ea typeface="Meiryo UI" pitchFamily="50" charset="-128"/>
              <a:cs typeface="Meiryo UI" pitchFamily="50" charset="-128"/>
            </a:endParaRPr>
          </a:p>
          <a:p>
            <a:pPr marL="285750" indent="-285750">
              <a:spcBef>
                <a:spcPct val="20000"/>
              </a:spcBef>
              <a:buFont typeface="Arial" panose="020B0604020202020204" pitchFamily="34" charset="0"/>
              <a:buChar char="•"/>
            </a:pPr>
            <a:endParaRPr kumimoji="1" lang="en-US" altLang="ja-JP" sz="1400" b="0" i="0" u="none" strike="noStrike" kern="1200" cap="none" spc="0" normalizeH="0" baseline="0" noProof="0" dirty="0">
              <a:ln>
                <a:noFill/>
              </a:ln>
              <a:effectLst/>
              <a:uLnTx/>
              <a:uFillTx/>
              <a:latin typeface="Meiryo UI" pitchFamily="50" charset="-128"/>
              <a:ea typeface="Meiryo UI" pitchFamily="50" charset="-128"/>
              <a:cs typeface="Meiryo UI" pitchFamily="50" charset="-128"/>
            </a:endParaRPr>
          </a:p>
          <a:p>
            <a:pPr marL="285750" indent="-285750">
              <a:spcBef>
                <a:spcPct val="20000"/>
              </a:spcBef>
              <a:buFont typeface="Arial" panose="020B0604020202020204" pitchFamily="34" charset="0"/>
              <a:buChar char="•"/>
            </a:pPr>
            <a:endParaRPr lang="en-US" altLang="ja-JP" sz="1400" dirty="0">
              <a:latin typeface="Meiryo UI" pitchFamily="50" charset="-128"/>
              <a:ea typeface="Meiryo UI" pitchFamily="50" charset="-128"/>
              <a:cs typeface="Meiryo UI" pitchFamily="50" charset="-128"/>
            </a:endParaRPr>
          </a:p>
          <a:p>
            <a:pPr marL="285750" indent="-285750">
              <a:spcBef>
                <a:spcPct val="20000"/>
              </a:spcBef>
              <a:buFont typeface="Arial" panose="020B0604020202020204" pitchFamily="34" charset="0"/>
              <a:buChar char="•"/>
            </a:pPr>
            <a:endParaRPr lang="en-US" altLang="ja-JP" sz="1400" dirty="0">
              <a:latin typeface="Meiryo UI" pitchFamily="50" charset="-128"/>
              <a:ea typeface="Meiryo UI" pitchFamily="50" charset="-128"/>
              <a:cs typeface="Meiryo UI" pitchFamily="50" charset="-128"/>
            </a:endParaRPr>
          </a:p>
          <a:p>
            <a:pPr marL="285750" indent="-285750">
              <a:spcBef>
                <a:spcPct val="20000"/>
              </a:spcBef>
              <a:buFont typeface="Arial" panose="020B0604020202020204" pitchFamily="34" charset="0"/>
              <a:buChar char="•"/>
            </a:pPr>
            <a:endParaRPr kumimoji="1" lang="en-US" altLang="ja-JP" sz="1400" b="0" i="0" u="none" strike="noStrike" kern="1200" cap="none" spc="0" normalizeH="0" baseline="0" noProof="0" dirty="0">
              <a:ln>
                <a:noFill/>
              </a:ln>
              <a:effectLst/>
              <a:uLnTx/>
              <a:uFillTx/>
              <a:latin typeface="Meiryo UI" pitchFamily="50" charset="-128"/>
              <a:ea typeface="Meiryo UI" pitchFamily="50" charset="-128"/>
              <a:cs typeface="Meiryo UI" pitchFamily="50" charset="-128"/>
            </a:endParaRPr>
          </a:p>
          <a:p>
            <a:pPr marL="285750" indent="-285750">
              <a:spcBef>
                <a:spcPct val="20000"/>
              </a:spcBef>
              <a:buFont typeface="Arial" panose="020B0604020202020204" pitchFamily="34" charset="0"/>
              <a:buChar char="•"/>
            </a:pPr>
            <a:endParaRPr kumimoji="1" lang="en-US" altLang="ja-JP" sz="1400" b="0" i="0" u="none" strike="noStrike" kern="1200" cap="none" spc="0" normalizeH="0" baseline="0" noProof="0" dirty="0">
              <a:ln>
                <a:noFill/>
              </a:ln>
              <a:effectLst/>
              <a:uLnTx/>
              <a:uFillTx/>
              <a:latin typeface="Meiryo UI" pitchFamily="50" charset="-128"/>
              <a:ea typeface="Meiryo UI" pitchFamily="50" charset="-128"/>
              <a:cs typeface="Meiryo UI" pitchFamily="50" charset="-128"/>
            </a:endParaRPr>
          </a:p>
          <a:p>
            <a:pPr marL="285750" indent="-285750">
              <a:spcBef>
                <a:spcPct val="20000"/>
              </a:spcBef>
              <a:buFont typeface="Arial" panose="020B0604020202020204" pitchFamily="34" charset="0"/>
              <a:buChar char="•"/>
            </a:pPr>
            <a:endParaRPr lang="en-US" altLang="ja-JP" sz="1400" dirty="0">
              <a:latin typeface="Meiryo UI" pitchFamily="50" charset="-128"/>
              <a:ea typeface="Meiryo UI" pitchFamily="50" charset="-128"/>
              <a:cs typeface="Meiryo UI" pitchFamily="50" charset="-128"/>
            </a:endParaRPr>
          </a:p>
          <a:p>
            <a:pPr marL="285750" indent="-285750">
              <a:spcBef>
                <a:spcPct val="20000"/>
              </a:spcBef>
              <a:buFont typeface="Arial" panose="020B0604020202020204" pitchFamily="34" charset="0"/>
              <a:buChar char="•"/>
            </a:pPr>
            <a:endParaRPr lang="en-US" altLang="ja-JP" sz="1400" dirty="0">
              <a:latin typeface="Meiryo UI" pitchFamily="50" charset="-128"/>
              <a:ea typeface="Meiryo UI" pitchFamily="50" charset="-128"/>
              <a:cs typeface="Meiryo UI" pitchFamily="50" charset="-128"/>
            </a:endParaRPr>
          </a:p>
          <a:p>
            <a:pPr marL="285750" indent="-285750">
              <a:spcBef>
                <a:spcPct val="20000"/>
              </a:spcBef>
              <a:buFont typeface="Arial" panose="020B0604020202020204" pitchFamily="34" charset="0"/>
              <a:buChar char="•"/>
            </a:pPr>
            <a:endParaRPr kumimoji="1" lang="en-US" altLang="ja-JP" sz="1400" b="0" i="0" u="none" strike="noStrike" kern="1200" cap="none" spc="0" normalizeH="0" baseline="0" noProof="0" dirty="0">
              <a:ln>
                <a:noFill/>
              </a:ln>
              <a:effectLst/>
              <a:uLnTx/>
              <a:uFillTx/>
              <a:latin typeface="Meiryo UI" pitchFamily="50" charset="-128"/>
              <a:ea typeface="Meiryo UI" pitchFamily="50" charset="-128"/>
              <a:cs typeface="Meiryo UI" pitchFamily="50" charset="-128"/>
            </a:endParaRPr>
          </a:p>
          <a:p>
            <a:pPr marL="285750" indent="-285750">
              <a:spcBef>
                <a:spcPct val="20000"/>
              </a:spcBef>
              <a:buFont typeface="Arial" panose="020B0604020202020204" pitchFamily="34" charset="0"/>
              <a:buChar char="•"/>
            </a:pPr>
            <a:endParaRPr lang="en-US" altLang="ja-JP" sz="1400" dirty="0">
              <a:latin typeface="Meiryo UI" pitchFamily="50" charset="-128"/>
              <a:ea typeface="Meiryo UI" pitchFamily="50" charset="-128"/>
              <a:cs typeface="Meiryo UI" pitchFamily="50" charset="-128"/>
            </a:endParaRPr>
          </a:p>
          <a:p>
            <a:pPr marL="285750" indent="-285750">
              <a:spcBef>
                <a:spcPct val="20000"/>
              </a:spcBef>
              <a:buFont typeface="Arial" panose="020B0604020202020204" pitchFamily="34" charset="0"/>
              <a:buChar char="•"/>
            </a:pPr>
            <a:endParaRPr lang="en-US" altLang="ja-JP" sz="1400" dirty="0">
              <a:latin typeface="Meiryo UI" pitchFamily="50" charset="-128"/>
              <a:ea typeface="Meiryo UI" pitchFamily="50" charset="-128"/>
              <a:cs typeface="Meiryo UI" pitchFamily="50" charset="-128"/>
            </a:endParaRPr>
          </a:p>
          <a:p>
            <a:pPr marL="285750" indent="-285750">
              <a:spcBef>
                <a:spcPct val="20000"/>
              </a:spcBef>
              <a:buFont typeface="Arial" panose="020B0604020202020204" pitchFamily="34" charset="0"/>
              <a:buChar char="•"/>
            </a:pPr>
            <a:endParaRPr kumimoji="1" lang="en-US" altLang="ja-JP" sz="1400" b="0" i="0" u="none" strike="noStrike" kern="1200" cap="none" spc="0" normalizeH="0" baseline="0" noProof="0" dirty="0">
              <a:ln>
                <a:noFill/>
              </a:ln>
              <a:effectLst/>
              <a:uLnTx/>
              <a:uFillTx/>
              <a:latin typeface="Meiryo UI" pitchFamily="50" charset="-128"/>
              <a:ea typeface="Meiryo UI" pitchFamily="50" charset="-128"/>
              <a:cs typeface="Meiryo UI" pitchFamily="50" charset="-128"/>
            </a:endParaRPr>
          </a:p>
        </p:txBody>
      </p:sp>
      <p:sp>
        <p:nvSpPr>
          <p:cNvPr id="10" name="サブタイトル 5"/>
          <p:cNvSpPr txBox="1">
            <a:spLocks/>
          </p:cNvSpPr>
          <p:nvPr/>
        </p:nvSpPr>
        <p:spPr>
          <a:xfrm>
            <a:off x="116632" y="4516439"/>
            <a:ext cx="5760640" cy="314445"/>
          </a:xfrm>
          <a:prstGeom prst="rect">
            <a:avLst/>
          </a:prstGeom>
        </p:spPr>
        <p:txBody>
          <a:bodyPr vert="horz" lIns="91440" tIns="45720" rIns="91440" bIns="45720" rtlCol="0">
            <a:noAutofit/>
          </a:bodyPr>
          <a:lstStyle/>
          <a:p>
            <a:pPr>
              <a:spcBef>
                <a:spcPct val="20000"/>
              </a:spcBef>
            </a:pPr>
            <a:r>
              <a:rPr lang="en-US" altLang="ja-JP" sz="1200" dirty="0">
                <a:latin typeface="Meiryo UI" pitchFamily="50" charset="-128"/>
                <a:ea typeface="Meiryo UI" pitchFamily="50" charset="-128"/>
                <a:cs typeface="Meiryo UI" pitchFamily="50" charset="-128"/>
              </a:rPr>
              <a:t>PRICED</a:t>
            </a:r>
            <a:r>
              <a:rPr lang="ja-JP" altLang="en-US" sz="1200" dirty="0">
                <a:latin typeface="Meiryo UI" pitchFamily="50" charset="-128"/>
                <a:ea typeface="Meiryo UI" pitchFamily="50" charset="-128"/>
                <a:cs typeface="Meiryo UI" pitchFamily="50" charset="-128"/>
              </a:rPr>
              <a:t>（捻挫、肉離れ、擦り傷、裂傷などに有効）出典：</a:t>
            </a:r>
            <a:r>
              <a:rPr lang="en-US" altLang="ja-JP" sz="1200" dirty="0">
                <a:latin typeface="Meiryo UI" pitchFamily="50" charset="-128"/>
                <a:ea typeface="Meiryo UI" pitchFamily="50" charset="-128"/>
                <a:cs typeface="Meiryo UI" pitchFamily="50" charset="-128"/>
              </a:rPr>
              <a:t>Rugby Ready</a:t>
            </a:r>
          </a:p>
          <a:p>
            <a:pPr marL="285750" indent="-285750">
              <a:spcBef>
                <a:spcPct val="20000"/>
              </a:spcBef>
              <a:buFont typeface="Arial" panose="020B0604020202020204" pitchFamily="34" charset="0"/>
              <a:buChar char="•"/>
            </a:pPr>
            <a:endParaRPr kumimoji="1" lang="en-US" altLang="ja-JP" sz="1200" b="0" i="0" u="none" strike="noStrike" kern="1200" cap="none" spc="0" normalizeH="0" baseline="0" noProof="0" dirty="0">
              <a:ln>
                <a:noFill/>
              </a:ln>
              <a:effectLst/>
              <a:uLnTx/>
              <a:uFillTx/>
              <a:latin typeface="Meiryo UI" pitchFamily="50" charset="-128"/>
              <a:ea typeface="Meiryo UI" pitchFamily="50" charset="-128"/>
              <a:cs typeface="Meiryo UI" pitchFamily="50" charset="-128"/>
            </a:endParaRPr>
          </a:p>
        </p:txBody>
      </p:sp>
      <p:pic>
        <p:nvPicPr>
          <p:cNvPr id="6" name="図 5"/>
          <p:cNvPicPr>
            <a:picLocks noChangeAspect="1"/>
          </p:cNvPicPr>
          <p:nvPr/>
        </p:nvPicPr>
        <p:blipFill>
          <a:blip r:embed="rId3"/>
          <a:stretch>
            <a:fillRect/>
          </a:stretch>
        </p:blipFill>
        <p:spPr>
          <a:xfrm>
            <a:off x="548680" y="1907704"/>
            <a:ext cx="5927576" cy="2495822"/>
          </a:xfrm>
          <a:prstGeom prst="rect">
            <a:avLst/>
          </a:prstGeom>
        </p:spPr>
      </p:pic>
      <p:pic>
        <p:nvPicPr>
          <p:cNvPr id="11" name="図 10"/>
          <p:cNvPicPr>
            <a:picLocks noChangeAspect="1"/>
          </p:cNvPicPr>
          <p:nvPr/>
        </p:nvPicPr>
        <p:blipFill>
          <a:blip r:embed="rId4"/>
          <a:stretch>
            <a:fillRect/>
          </a:stretch>
        </p:blipFill>
        <p:spPr>
          <a:xfrm>
            <a:off x="44624" y="4783117"/>
            <a:ext cx="5760640" cy="2453179"/>
          </a:xfrm>
          <a:prstGeom prst="rect">
            <a:avLst/>
          </a:prstGeom>
        </p:spPr>
      </p:pic>
      <p:sp>
        <p:nvSpPr>
          <p:cNvPr id="14" name="サブタイトル 5"/>
          <p:cNvSpPr txBox="1">
            <a:spLocks/>
          </p:cNvSpPr>
          <p:nvPr/>
        </p:nvSpPr>
        <p:spPr>
          <a:xfrm>
            <a:off x="632148" y="7380312"/>
            <a:ext cx="5760640" cy="290486"/>
          </a:xfrm>
          <a:prstGeom prst="rect">
            <a:avLst/>
          </a:prstGeom>
        </p:spPr>
        <p:txBody>
          <a:bodyPr vert="horz" lIns="91440" tIns="45720" rIns="91440" bIns="45720" rtlCol="0">
            <a:noAutofit/>
          </a:bodyPr>
          <a:lstStyle/>
          <a:p>
            <a:pPr>
              <a:spcBef>
                <a:spcPct val="20000"/>
              </a:spcBef>
            </a:pPr>
            <a:r>
              <a:rPr lang="en-US" altLang="ja-JP" sz="1200" dirty="0">
                <a:latin typeface="Meiryo UI" pitchFamily="50" charset="-128"/>
                <a:ea typeface="Meiryo UI" pitchFamily="50" charset="-128"/>
                <a:cs typeface="Meiryo UI" pitchFamily="50" charset="-128"/>
              </a:rPr>
              <a:t>HARM</a:t>
            </a:r>
            <a:r>
              <a:rPr lang="ja-JP" altLang="en-US" sz="1200" dirty="0">
                <a:latin typeface="Meiryo UI" pitchFamily="50" charset="-128"/>
                <a:ea typeface="Meiryo UI" pitchFamily="50" charset="-128"/>
                <a:cs typeface="Meiryo UI" pitchFamily="50" charset="-128"/>
              </a:rPr>
              <a:t>（怪我の診断が下されたら</a:t>
            </a:r>
            <a:r>
              <a:rPr lang="en-US" altLang="ja-JP" sz="1200" dirty="0">
                <a:latin typeface="Meiryo UI" pitchFamily="50" charset="-128"/>
                <a:ea typeface="Meiryo UI" pitchFamily="50" charset="-128"/>
                <a:cs typeface="Meiryo UI" pitchFamily="50" charset="-128"/>
              </a:rPr>
              <a:t>72</a:t>
            </a:r>
            <a:r>
              <a:rPr lang="ja-JP" altLang="en-US" sz="1200" dirty="0">
                <a:latin typeface="Meiryo UI" pitchFamily="50" charset="-128"/>
                <a:ea typeface="Meiryo UI" pitchFamily="50" charset="-128"/>
                <a:cs typeface="Meiryo UI" pitchFamily="50" charset="-128"/>
              </a:rPr>
              <a:t>時間避けること）出典：</a:t>
            </a:r>
            <a:r>
              <a:rPr lang="en-US" altLang="ja-JP" sz="1200" dirty="0">
                <a:latin typeface="Meiryo UI" pitchFamily="50" charset="-128"/>
                <a:ea typeface="Meiryo UI" pitchFamily="50" charset="-128"/>
                <a:cs typeface="Meiryo UI" pitchFamily="50" charset="-128"/>
              </a:rPr>
              <a:t>Rugby Ready</a:t>
            </a:r>
            <a:endParaRPr kumimoji="1" lang="en-US" altLang="ja-JP" sz="1200" b="0" i="0" u="none" strike="noStrike" kern="1200" cap="none" spc="0" normalizeH="0" baseline="0" noProof="0" dirty="0">
              <a:ln>
                <a:noFill/>
              </a:ln>
              <a:effectLst/>
              <a:uLnTx/>
              <a:uFillTx/>
              <a:latin typeface="Meiryo UI" pitchFamily="50" charset="-128"/>
              <a:ea typeface="Meiryo UI" pitchFamily="50" charset="-128"/>
              <a:cs typeface="Meiryo UI" pitchFamily="50" charset="-128"/>
            </a:endParaRPr>
          </a:p>
        </p:txBody>
      </p:sp>
      <p:pic>
        <p:nvPicPr>
          <p:cNvPr id="12" name="図 11"/>
          <p:cNvPicPr>
            <a:picLocks noChangeAspect="1"/>
          </p:cNvPicPr>
          <p:nvPr/>
        </p:nvPicPr>
        <p:blipFill>
          <a:blip r:embed="rId5"/>
          <a:stretch>
            <a:fillRect/>
          </a:stretch>
        </p:blipFill>
        <p:spPr>
          <a:xfrm>
            <a:off x="5814958" y="5280907"/>
            <a:ext cx="1057200" cy="936227"/>
          </a:xfrm>
          <a:prstGeom prst="rect">
            <a:avLst/>
          </a:prstGeom>
        </p:spPr>
      </p:pic>
      <p:pic>
        <p:nvPicPr>
          <p:cNvPr id="15" name="図 14"/>
          <p:cNvPicPr>
            <a:picLocks noChangeAspect="1"/>
          </p:cNvPicPr>
          <p:nvPr/>
        </p:nvPicPr>
        <p:blipFill>
          <a:blip r:embed="rId6"/>
          <a:stretch>
            <a:fillRect/>
          </a:stretch>
        </p:blipFill>
        <p:spPr>
          <a:xfrm>
            <a:off x="5814958" y="6444208"/>
            <a:ext cx="1057200" cy="833261"/>
          </a:xfrm>
          <a:prstGeom prst="rect">
            <a:avLst/>
          </a:prstGeom>
        </p:spPr>
      </p:pic>
      <p:pic>
        <p:nvPicPr>
          <p:cNvPr id="16" name="図 15"/>
          <p:cNvPicPr>
            <a:picLocks noChangeAspect="1"/>
          </p:cNvPicPr>
          <p:nvPr/>
        </p:nvPicPr>
        <p:blipFill>
          <a:blip r:embed="rId7"/>
          <a:stretch>
            <a:fillRect/>
          </a:stretch>
        </p:blipFill>
        <p:spPr>
          <a:xfrm>
            <a:off x="582924" y="7687600"/>
            <a:ext cx="5041007" cy="919302"/>
          </a:xfrm>
          <a:prstGeom prst="rect">
            <a:avLst/>
          </a:prstGeom>
        </p:spPr>
      </p:pic>
    </p:spTree>
    <p:extLst>
      <p:ext uri="{BB962C8B-B14F-4D97-AF65-F5344CB8AC3E}">
        <p14:creationId xmlns:p14="http://schemas.microsoft.com/office/powerpoint/2010/main" val="683832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5"/>
          <p:cNvSpPr>
            <a:spLocks noGrp="1"/>
          </p:cNvSpPr>
          <p:nvPr>
            <p:ph type="ctrTitle"/>
          </p:nvPr>
        </p:nvSpPr>
        <p:spPr>
          <a:xfrm>
            <a:off x="548680" y="179512"/>
            <a:ext cx="5688632" cy="576064"/>
          </a:xfrm>
        </p:spPr>
        <p:txBody>
          <a:bodyPr>
            <a:normAutofit/>
          </a:bodyPr>
          <a:lstStyle/>
          <a:p>
            <a:r>
              <a:rPr lang="ja-JP" altLang="en-US" sz="2400" dirty="0"/>
              <a:t>行動指針　</a:t>
            </a:r>
            <a:r>
              <a:rPr lang="en-US" altLang="ja-JP" sz="1800" dirty="0"/>
              <a:t>-</a:t>
            </a:r>
            <a:r>
              <a:rPr lang="ja-JP" altLang="en-US" sz="1800" dirty="0"/>
              <a:t>怪我・重症事故を</a:t>
            </a:r>
            <a:r>
              <a:rPr lang="ja-JP" altLang="en-US" sz="1800"/>
              <a:t>起こさないための知識</a:t>
            </a:r>
            <a:r>
              <a:rPr lang="en-US" altLang="ja-JP" sz="1800" dirty="0"/>
              <a:t>-</a:t>
            </a:r>
            <a:endParaRPr kumimoji="1" lang="ja-JP" altLang="en-US" sz="1800" dirty="0"/>
          </a:p>
        </p:txBody>
      </p:sp>
      <p:sp>
        <p:nvSpPr>
          <p:cNvPr id="6" name="サブタイトル 5"/>
          <p:cNvSpPr>
            <a:spLocks noGrp="1"/>
          </p:cNvSpPr>
          <p:nvPr>
            <p:ph type="subTitle" idx="1"/>
          </p:nvPr>
        </p:nvSpPr>
        <p:spPr>
          <a:xfrm>
            <a:off x="3791124" y="7858121"/>
            <a:ext cx="2304256" cy="448305"/>
          </a:xfrm>
        </p:spPr>
        <p:txBody>
          <a:bodyPr>
            <a:normAutofit/>
          </a:bodyPr>
          <a:lstStyle/>
          <a:p>
            <a:pPr algn="l"/>
            <a:r>
              <a:rPr lang="en-US" altLang="ja-JP" sz="1000" dirty="0">
                <a:solidFill>
                  <a:schemeClr val="tx1"/>
                </a:solidFill>
              </a:rPr>
              <a:t>JRFU</a:t>
            </a:r>
            <a:r>
              <a:rPr lang="ja-JP" altLang="en-US" sz="1000" dirty="0">
                <a:solidFill>
                  <a:schemeClr val="tx1"/>
                </a:solidFill>
              </a:rPr>
              <a:t>安全対策ページ</a:t>
            </a:r>
            <a:endParaRPr lang="en-US" altLang="ja-JP" sz="1000" dirty="0">
              <a:solidFill>
                <a:schemeClr val="tx1"/>
              </a:solidFill>
            </a:endParaRPr>
          </a:p>
          <a:p>
            <a:pPr algn="l"/>
            <a:r>
              <a:rPr lang="en-US" altLang="ja-JP" sz="1000" dirty="0">
                <a:solidFill>
                  <a:schemeClr val="tx1"/>
                </a:solidFill>
              </a:rPr>
              <a:t>https://www.jrfu-coach.com/</a:t>
            </a:r>
            <a:endParaRPr kumimoji="1" lang="ja-JP" altLang="en-US" sz="1000" dirty="0">
              <a:solidFill>
                <a:schemeClr val="tx1"/>
              </a:solidFill>
            </a:endParaRPr>
          </a:p>
        </p:txBody>
      </p:sp>
      <p:sp>
        <p:nvSpPr>
          <p:cNvPr id="3" name="正方形/長方形 2"/>
          <p:cNvSpPr/>
          <p:nvPr/>
        </p:nvSpPr>
        <p:spPr>
          <a:xfrm>
            <a:off x="908721" y="1340211"/>
            <a:ext cx="5112568" cy="1169551"/>
          </a:xfrm>
          <a:prstGeom prst="rect">
            <a:avLst/>
          </a:prstGeom>
        </p:spPr>
        <p:txBody>
          <a:bodyPr wrap="square">
            <a:spAutoFit/>
          </a:bodyPr>
          <a:lstStyle/>
          <a:p>
            <a:pPr marL="285750" lvl="0" indent="-285750">
              <a:buFont typeface="Wingdings" panose="05000000000000000000" pitchFamily="2" charset="2"/>
              <a:buChar char="n"/>
            </a:pPr>
            <a:r>
              <a:rPr lang="ja-JP" altLang="ja-JP" sz="1400" dirty="0">
                <a:latin typeface="Meiryo UI" panose="020B0604030504040204" pitchFamily="50" charset="-128"/>
                <a:ea typeface="Meiryo UI" panose="020B0604030504040204" pitchFamily="50" charset="-128"/>
              </a:rPr>
              <a:t>安全</a:t>
            </a:r>
            <a:r>
              <a:rPr lang="ja-JP" altLang="en-US" sz="1400" dirty="0">
                <a:latin typeface="Meiryo UI" panose="020B0604030504040204" pitchFamily="50" charset="-128"/>
                <a:ea typeface="Meiryo UI" panose="020B0604030504040204" pitchFamily="50" charset="-128"/>
              </a:rPr>
              <a:t>対策</a:t>
            </a:r>
            <a:r>
              <a:rPr lang="ja-JP" altLang="ja-JP" sz="1400" dirty="0">
                <a:latin typeface="Meiryo UI" panose="020B0604030504040204" pitchFamily="50" charset="-128"/>
                <a:ea typeface="Meiryo UI" panose="020B0604030504040204" pitchFamily="50" charset="-128"/>
              </a:rPr>
              <a:t>のための行動指針は「事故を未然に防ぐ努力」「事故が起こった後の対応」の２点から構成する</a:t>
            </a:r>
          </a:p>
          <a:p>
            <a:pPr marL="285750" lvl="0" indent="-285750">
              <a:buFont typeface="Wingdings" panose="05000000000000000000" pitchFamily="2" charset="2"/>
              <a:buChar char="n"/>
            </a:pPr>
            <a:r>
              <a:rPr lang="ja-JP" altLang="ja-JP" sz="1400" dirty="0">
                <a:latin typeface="Meiryo UI" panose="020B0604030504040204" pitchFamily="50" charset="-128"/>
                <a:ea typeface="Meiryo UI" panose="020B0604030504040204" pitchFamily="50" charset="-128"/>
              </a:rPr>
              <a:t>「事故の予防」については、コーチの現場での判断が重要。コーチは安全に対しての知識を自立的にアップデートし、運用する意識が必要</a:t>
            </a:r>
            <a:r>
              <a:rPr lang="ja-JP" altLang="en-US" sz="1400" dirty="0">
                <a:latin typeface="Meiryo UI" panose="020B0604030504040204" pitchFamily="50" charset="-128"/>
                <a:ea typeface="Meiryo UI" panose="020B0604030504040204" pitchFamily="50" charset="-128"/>
              </a:rPr>
              <a:t>と考える</a:t>
            </a:r>
            <a:endParaRPr lang="ja-JP" altLang="ja-JP" sz="1400" dirty="0">
              <a:latin typeface="Meiryo UI" panose="020B0604030504040204" pitchFamily="50" charset="-128"/>
              <a:ea typeface="Meiryo UI" panose="020B0604030504040204" pitchFamily="50" charset="-128"/>
            </a:endParaRPr>
          </a:p>
        </p:txBody>
      </p:sp>
      <p:sp>
        <p:nvSpPr>
          <p:cNvPr id="7" name="正方形/長方形 6"/>
          <p:cNvSpPr/>
          <p:nvPr/>
        </p:nvSpPr>
        <p:spPr>
          <a:xfrm>
            <a:off x="548681" y="2699792"/>
            <a:ext cx="5807084" cy="4247317"/>
          </a:xfrm>
          <a:prstGeom prst="rect">
            <a:avLst/>
          </a:prstGeom>
        </p:spPr>
        <p:txBody>
          <a:bodyPr wrap="square">
            <a:spAutoFit/>
          </a:bodyPr>
          <a:lstStyle/>
          <a:p>
            <a:pPr lvl="0"/>
            <a:r>
              <a:rPr lang="ja-JP" altLang="ja-JP" b="1" dirty="0">
                <a:latin typeface="Meiryo UI" panose="020B0604030504040204" pitchFamily="50" charset="-128"/>
                <a:ea typeface="Meiryo UI" panose="020B0604030504040204" pitchFamily="50" charset="-128"/>
              </a:rPr>
              <a:t>怪我・</a:t>
            </a:r>
            <a:r>
              <a:rPr lang="ja-JP" altLang="en-US" b="1" dirty="0">
                <a:latin typeface="Meiryo UI" panose="020B0604030504040204" pitchFamily="50" charset="-128"/>
                <a:ea typeface="Meiryo UI" panose="020B0604030504040204" pitchFamily="50" charset="-128"/>
              </a:rPr>
              <a:t>重症</a:t>
            </a:r>
            <a:r>
              <a:rPr lang="ja-JP" altLang="ja-JP" b="1" dirty="0">
                <a:latin typeface="Meiryo UI" panose="020B0604030504040204" pitchFamily="50" charset="-128"/>
                <a:ea typeface="Meiryo UI" panose="020B0604030504040204" pitchFamily="50" charset="-128"/>
              </a:rPr>
              <a:t>事故を</a:t>
            </a:r>
            <a:r>
              <a:rPr lang="ja-JP" altLang="ja-JP" b="1">
                <a:latin typeface="Meiryo UI" panose="020B0604030504040204" pitchFamily="50" charset="-128"/>
                <a:ea typeface="Meiryo UI" panose="020B0604030504040204" pitchFamily="50" charset="-128"/>
              </a:rPr>
              <a:t>起こさないため</a:t>
            </a:r>
            <a:r>
              <a:rPr lang="ja-JP" altLang="en-US" b="1">
                <a:latin typeface="Meiryo UI" panose="020B0604030504040204" pitchFamily="50" charset="-128"/>
                <a:ea typeface="Meiryo UI" panose="020B0604030504040204" pitchFamily="50" charset="-128"/>
              </a:rPr>
              <a:t>の知識として</a:t>
            </a:r>
            <a:endParaRPr lang="ja-JP" altLang="ja-JP" b="1" dirty="0">
              <a:latin typeface="Meiryo UI" panose="020B0604030504040204" pitchFamily="50" charset="-128"/>
              <a:ea typeface="Meiryo UI" panose="020B0604030504040204" pitchFamily="50" charset="-128"/>
            </a:endParaRPr>
          </a:p>
          <a:p>
            <a:pPr marL="342900" indent="-342900">
              <a:buFont typeface="+mj-lt"/>
              <a:buAutoNum type="arabicPeriod"/>
            </a:pPr>
            <a:endParaRPr lang="en-US" altLang="ja-JP" sz="1000" dirty="0">
              <a:latin typeface="Meiryo UI" panose="020B0604030504040204" pitchFamily="50" charset="-128"/>
              <a:ea typeface="Meiryo UI" panose="020B0604030504040204" pitchFamily="50" charset="-128"/>
            </a:endParaRPr>
          </a:p>
          <a:p>
            <a:r>
              <a:rPr lang="en-US" altLang="ja-JP" sz="1400" dirty="0">
                <a:latin typeface="Meiryo UI" panose="020B0604030504040204" pitchFamily="50" charset="-128"/>
                <a:ea typeface="Meiryo UI" panose="020B0604030504040204" pitchFamily="50" charset="-128"/>
              </a:rPr>
              <a:t>1.</a:t>
            </a:r>
            <a:r>
              <a:rPr lang="ja-JP" altLang="en-US" sz="1400" dirty="0">
                <a:latin typeface="Meiryo UI" panose="020B0604030504040204" pitchFamily="50" charset="-128"/>
                <a:ea typeface="Meiryo UI" panose="020B0604030504040204" pitchFamily="50" charset="-128"/>
              </a:rPr>
              <a:t>　</a:t>
            </a:r>
            <a:r>
              <a:rPr lang="ja-JP" altLang="ja-JP" sz="1400" dirty="0">
                <a:latin typeface="Meiryo UI" panose="020B0604030504040204" pitchFamily="50" charset="-128"/>
                <a:ea typeface="Meiryo UI" panose="020B0604030504040204" pitchFamily="50" charset="-128"/>
              </a:rPr>
              <a:t>コーチの安全運営についての知識</a:t>
            </a:r>
            <a:r>
              <a:rPr lang="ja-JP" altLang="en-US" sz="1400" dirty="0">
                <a:latin typeface="Meiryo UI" panose="020B0604030504040204" pitchFamily="50" charset="-128"/>
                <a:ea typeface="Meiryo UI" panose="020B0604030504040204" pitchFamily="50" charset="-128"/>
              </a:rPr>
              <a:t>獲得</a:t>
            </a:r>
            <a:r>
              <a:rPr lang="ja-JP" altLang="ja-JP" sz="1400" dirty="0">
                <a:latin typeface="Meiryo UI" panose="020B0604030504040204" pitchFamily="50" charset="-128"/>
                <a:ea typeface="Meiryo UI" panose="020B0604030504040204" pitchFamily="50" charset="-128"/>
              </a:rPr>
              <a:t>・意識向上</a:t>
            </a:r>
          </a:p>
          <a:p>
            <a:pPr marL="857250" lvl="1" indent="-400050">
              <a:buFont typeface="Wingdings" panose="05000000000000000000" pitchFamily="2" charset="2"/>
              <a:buChar char="u"/>
            </a:pPr>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セーフティアシスタント講習</a:t>
            </a:r>
            <a:r>
              <a:rPr lang="ja-JP" altLang="en-US" sz="1400" dirty="0">
                <a:latin typeface="Meiryo UI" panose="020B0604030504040204" pitchFamily="50" charset="-128"/>
                <a:ea typeface="Meiryo UI" panose="020B0604030504040204" pitchFamily="50" charset="-128"/>
              </a:rPr>
              <a:t>」　「新</a:t>
            </a:r>
            <a:r>
              <a:rPr lang="ja-JP" altLang="ja-JP" sz="1400" dirty="0">
                <a:latin typeface="Meiryo UI" panose="020B0604030504040204" pitchFamily="50" charset="-128"/>
                <a:ea typeface="Meiryo UI" panose="020B0604030504040204" pitchFamily="50" charset="-128"/>
              </a:rPr>
              <a:t>スタートコーチ研修</a:t>
            </a:r>
            <a:r>
              <a:rPr lang="ja-JP" altLang="en-US" sz="1400" dirty="0">
                <a:latin typeface="Meiryo UI" panose="020B0604030504040204" pitchFamily="50" charset="-128"/>
                <a:ea typeface="Meiryo UI" panose="020B0604030504040204" pitchFamily="50" charset="-128"/>
              </a:rPr>
              <a:t>」　　　　　　　「関東協会ミニラグビー指導者講習会」など</a:t>
            </a:r>
            <a:r>
              <a:rPr lang="ja-JP" altLang="ja-JP" sz="1400" dirty="0">
                <a:latin typeface="Meiryo UI" panose="020B0604030504040204" pitchFamily="50" charset="-128"/>
                <a:ea typeface="Meiryo UI" panose="020B0604030504040204" pitchFamily="50" charset="-128"/>
              </a:rPr>
              <a:t>各種</a:t>
            </a:r>
            <a:r>
              <a:rPr lang="ja-JP" altLang="en-US" sz="1400" dirty="0">
                <a:latin typeface="Meiryo UI" panose="020B0604030504040204" pitchFamily="50" charset="-128"/>
                <a:ea typeface="Meiryo UI" panose="020B0604030504040204" pitchFamily="50" charset="-128"/>
              </a:rPr>
              <a:t>講習会・</a:t>
            </a:r>
            <a:r>
              <a:rPr lang="ja-JP" altLang="ja-JP" sz="1400" dirty="0">
                <a:latin typeface="Meiryo UI" panose="020B0604030504040204" pitchFamily="50" charset="-128"/>
                <a:ea typeface="Meiryo UI" panose="020B0604030504040204" pitchFamily="50" charset="-128"/>
              </a:rPr>
              <a:t>研修</a:t>
            </a:r>
            <a:r>
              <a:rPr lang="ja-JP" altLang="en-US" sz="1400" dirty="0">
                <a:latin typeface="Meiryo UI" panose="020B0604030504040204" pitchFamily="50" charset="-128"/>
                <a:ea typeface="Meiryo UI" panose="020B0604030504040204" pitchFamily="50" charset="-128"/>
              </a:rPr>
              <a:t>会</a:t>
            </a:r>
            <a:r>
              <a:rPr lang="ja-JP" altLang="ja-JP" sz="1400" dirty="0">
                <a:latin typeface="Meiryo UI" panose="020B0604030504040204" pitchFamily="50" charset="-128"/>
                <a:ea typeface="Meiryo UI" panose="020B0604030504040204" pitchFamily="50" charset="-128"/>
              </a:rPr>
              <a:t>の受講</a:t>
            </a:r>
            <a:endParaRPr lang="en-US" altLang="ja-JP" sz="1400" dirty="0">
              <a:latin typeface="Meiryo UI" panose="020B0604030504040204" pitchFamily="50" charset="-128"/>
              <a:ea typeface="Meiryo UI" panose="020B0604030504040204" pitchFamily="50" charset="-128"/>
            </a:endParaRPr>
          </a:p>
          <a:p>
            <a:pPr marL="857250" lvl="1" indent="-400050">
              <a:buFont typeface="Wingdings" panose="05000000000000000000" pitchFamily="2" charset="2"/>
              <a:buChar char="u"/>
            </a:pPr>
            <a:endParaRPr lang="en-US" altLang="ja-JP" sz="1400" dirty="0">
              <a:latin typeface="Meiryo UI" panose="020B0604030504040204" pitchFamily="50" charset="-128"/>
              <a:ea typeface="Meiryo UI" panose="020B0604030504040204" pitchFamily="50" charset="-128"/>
            </a:endParaRPr>
          </a:p>
          <a:p>
            <a:pPr marL="857250" lvl="1" indent="-400050">
              <a:buFont typeface="Wingdings" panose="05000000000000000000" pitchFamily="2" charset="2"/>
              <a:buChar char="u"/>
            </a:pPr>
            <a:endParaRPr lang="en-US" altLang="ja-JP" sz="1400" dirty="0">
              <a:latin typeface="Meiryo UI" panose="020B0604030504040204" pitchFamily="50" charset="-128"/>
              <a:ea typeface="Meiryo UI" panose="020B0604030504040204" pitchFamily="50" charset="-128"/>
            </a:endParaRPr>
          </a:p>
          <a:p>
            <a:pPr marL="857250" lvl="1" indent="-400050">
              <a:buFont typeface="Wingdings" panose="05000000000000000000" pitchFamily="2" charset="2"/>
              <a:buChar char="u"/>
            </a:pPr>
            <a:endParaRPr lang="en-US" altLang="ja-JP" sz="1400" dirty="0">
              <a:latin typeface="Meiryo UI" panose="020B0604030504040204" pitchFamily="50" charset="-128"/>
              <a:ea typeface="Meiryo UI" panose="020B0604030504040204" pitchFamily="50" charset="-128"/>
            </a:endParaRPr>
          </a:p>
          <a:p>
            <a:pPr marL="857250" lvl="1" indent="-400050">
              <a:buFont typeface="Wingdings" panose="05000000000000000000" pitchFamily="2" charset="2"/>
              <a:buChar char="u"/>
            </a:pPr>
            <a:endParaRPr lang="en-US" altLang="ja-JP" sz="1400" dirty="0">
              <a:latin typeface="Meiryo UI" panose="020B0604030504040204" pitchFamily="50" charset="-128"/>
              <a:ea typeface="Meiryo UI" panose="020B0604030504040204" pitchFamily="50" charset="-128"/>
            </a:endParaRPr>
          </a:p>
          <a:p>
            <a:pPr marL="857250" lvl="1" indent="-400050">
              <a:buFont typeface="Wingdings" panose="05000000000000000000" pitchFamily="2" charset="2"/>
              <a:buChar char="u"/>
            </a:pPr>
            <a:endParaRPr lang="en-US" altLang="ja-JP" sz="1400" dirty="0">
              <a:latin typeface="Meiryo UI" panose="020B0604030504040204" pitchFamily="50" charset="-128"/>
              <a:ea typeface="Meiryo UI" panose="020B0604030504040204" pitchFamily="50" charset="-128"/>
            </a:endParaRPr>
          </a:p>
          <a:p>
            <a:pPr marL="857250" lvl="1" indent="-400050">
              <a:buFont typeface="Wingdings" panose="05000000000000000000" pitchFamily="2" charset="2"/>
              <a:buChar char="u"/>
            </a:pPr>
            <a:endParaRPr lang="en-US" altLang="ja-JP" sz="1400" dirty="0">
              <a:latin typeface="Meiryo UI" panose="020B0604030504040204" pitchFamily="50" charset="-128"/>
              <a:ea typeface="Meiryo UI" panose="020B0604030504040204" pitchFamily="50" charset="-128"/>
            </a:endParaRPr>
          </a:p>
          <a:p>
            <a:pPr marL="857250" lvl="1" indent="-400050">
              <a:buFont typeface="Wingdings" panose="05000000000000000000" pitchFamily="2" charset="2"/>
              <a:buChar char="u"/>
            </a:pPr>
            <a:endParaRPr lang="ja-JP" altLang="ja-JP" sz="1000" dirty="0">
              <a:latin typeface="Meiryo UI" panose="020B0604030504040204" pitchFamily="50" charset="-128"/>
              <a:ea typeface="Meiryo UI" panose="020B0604030504040204" pitchFamily="50" charset="-128"/>
            </a:endParaRPr>
          </a:p>
          <a:p>
            <a:pPr marL="857250" lvl="1" indent="-400050">
              <a:buFont typeface="Wingdings" panose="05000000000000000000" pitchFamily="2" charset="2"/>
              <a:buChar char="u"/>
            </a:pPr>
            <a:r>
              <a:rPr lang="ja-JP" altLang="ja-JP" sz="1400" dirty="0">
                <a:solidFill>
                  <a:srgbClr val="FF0000"/>
                </a:solidFill>
                <a:latin typeface="Meiryo UI" panose="020B0604030504040204" pitchFamily="50" charset="-128"/>
                <a:ea typeface="Meiryo UI" panose="020B0604030504040204" pitchFamily="50" charset="-128"/>
              </a:rPr>
              <a:t>『ラグビー外傷・障害対応マニュアル』</a:t>
            </a:r>
            <a:r>
              <a:rPr lang="ja-JP" altLang="en-US" sz="1400" dirty="0">
                <a:solidFill>
                  <a:srgbClr val="FF0000"/>
                </a:solidFill>
                <a:latin typeface="Meiryo UI" panose="020B0604030504040204" pitchFamily="50" charset="-128"/>
                <a:ea typeface="Meiryo UI" panose="020B0604030504040204" pitchFamily="50" charset="-128"/>
              </a:rPr>
              <a:t>の</a:t>
            </a:r>
            <a:r>
              <a:rPr lang="ja-JP" altLang="ja-JP" sz="1400" dirty="0">
                <a:solidFill>
                  <a:srgbClr val="FF0000"/>
                </a:solidFill>
                <a:latin typeface="Meiryo UI" panose="020B0604030504040204" pitchFamily="50" charset="-128"/>
                <a:ea typeface="Meiryo UI" panose="020B0604030504040204" pitchFamily="50" charset="-128"/>
              </a:rPr>
              <a:t>熟読・携行</a:t>
            </a:r>
            <a:endParaRPr lang="en-US" altLang="ja-JP" sz="1400" dirty="0">
              <a:solidFill>
                <a:srgbClr val="FF0000"/>
              </a:solidFill>
              <a:latin typeface="Meiryo UI" panose="020B0604030504040204" pitchFamily="50" charset="-128"/>
              <a:ea typeface="Meiryo UI" panose="020B0604030504040204" pitchFamily="50" charset="-128"/>
            </a:endParaRPr>
          </a:p>
          <a:p>
            <a:pPr marL="857250" lvl="1" indent="-400050">
              <a:buFont typeface="Wingdings" panose="05000000000000000000" pitchFamily="2" charset="2"/>
              <a:buChar char="u"/>
            </a:pPr>
            <a:r>
              <a:rPr lang="en-US" altLang="ja-JP" sz="1400" dirty="0">
                <a:latin typeface="Meiryo UI" panose="020B0604030504040204" pitchFamily="50" charset="-128"/>
                <a:ea typeface="Meiryo UI" panose="020B0604030504040204" pitchFamily="50" charset="-128"/>
              </a:rPr>
              <a:t>JRFU</a:t>
            </a:r>
            <a:r>
              <a:rPr lang="ja-JP" altLang="en-US" sz="1400" dirty="0">
                <a:latin typeface="Meiryo UI" panose="020B0604030504040204" pitchFamily="50" charset="-128"/>
                <a:ea typeface="Meiryo UI" panose="020B0604030504040204" pitchFamily="50" charset="-128"/>
              </a:rPr>
              <a:t>コーチネット（</a:t>
            </a:r>
            <a:r>
              <a:rPr lang="en-US" altLang="ja-JP" sz="1400" dirty="0">
                <a:hlinkClick r:id="rId2"/>
              </a:rPr>
              <a:t>https://www.jrfu-coach.com/</a:t>
            </a:r>
            <a:r>
              <a:rPr lang="ja-JP" altLang="en-US" sz="1400" dirty="0"/>
              <a:t>）</a:t>
            </a:r>
            <a:r>
              <a:rPr lang="ja-JP" altLang="en-US" sz="1400" dirty="0">
                <a:latin typeface="Meiryo UI" panose="020B0604030504040204" pitchFamily="50" charset="-128"/>
                <a:ea typeface="Meiryo UI" panose="020B0604030504040204" pitchFamily="50" charset="-128"/>
              </a:rPr>
              <a:t>の活用</a:t>
            </a:r>
            <a:endParaRPr lang="ja-JP" altLang="ja-JP" sz="1400" dirty="0">
              <a:latin typeface="Meiryo UI" panose="020B0604030504040204" pitchFamily="50" charset="-128"/>
              <a:ea typeface="Meiryo UI" panose="020B0604030504040204" pitchFamily="50" charset="-128"/>
            </a:endParaRPr>
          </a:p>
          <a:p>
            <a:pPr marL="857250" lvl="1" indent="-400050">
              <a:buFont typeface="Wingdings" panose="05000000000000000000" pitchFamily="2" charset="2"/>
              <a:buChar char="u"/>
            </a:pPr>
            <a:r>
              <a:rPr lang="en-US" altLang="ja-JP" sz="1400" dirty="0">
                <a:latin typeface="Meiryo UI" panose="020B0604030504040204" pitchFamily="50" charset="-128"/>
                <a:ea typeface="Meiryo UI" panose="020B0604030504040204" pitchFamily="50" charset="-128"/>
              </a:rPr>
              <a:t>Rugby Ready</a:t>
            </a:r>
            <a:r>
              <a:rPr lang="ja-JP" altLang="en-US" sz="1400" dirty="0">
                <a:latin typeface="Meiryo UI" panose="020B0604030504040204" pitchFamily="50" charset="-128"/>
                <a:ea typeface="Meiryo UI" panose="020B0604030504040204" pitchFamily="50" charset="-128"/>
              </a:rPr>
              <a:t>の活用</a:t>
            </a:r>
            <a:endParaRPr lang="en-US" altLang="ja-JP" sz="1400" dirty="0">
              <a:latin typeface="Meiryo UI" panose="020B0604030504040204" pitchFamily="50" charset="-128"/>
              <a:ea typeface="Meiryo UI" panose="020B0604030504040204" pitchFamily="50" charset="-128"/>
            </a:endParaRPr>
          </a:p>
          <a:p>
            <a:pPr marL="857250" lvl="1" indent="-400050">
              <a:buFont typeface="Wingdings" panose="05000000000000000000" pitchFamily="2" charset="2"/>
              <a:buChar char="u"/>
            </a:pPr>
            <a:r>
              <a:rPr lang="ja-JP" altLang="ja-JP" sz="1400" dirty="0">
                <a:latin typeface="Meiryo UI" panose="020B0604030504040204" pitchFamily="50" charset="-128"/>
                <a:ea typeface="Meiryo UI" panose="020B0604030504040204" pitchFamily="50" charset="-128"/>
              </a:rPr>
              <a:t>外部講習会の受講内容のスクール内共有</a:t>
            </a:r>
          </a:p>
          <a:p>
            <a:pPr marL="857250" lvl="1" indent="-400050">
              <a:buFont typeface="Wingdings" panose="05000000000000000000" pitchFamily="2" charset="2"/>
              <a:buChar char="u"/>
            </a:pPr>
            <a:r>
              <a:rPr lang="ja-JP" altLang="ja-JP" sz="1400" dirty="0">
                <a:latin typeface="Meiryo UI" panose="020B0604030504040204" pitchFamily="50" charset="-128"/>
                <a:ea typeface="Meiryo UI" panose="020B0604030504040204" pitchFamily="50" charset="-128"/>
              </a:rPr>
              <a:t>スクール内で担当部（安全部会、技術部会等</a:t>
            </a:r>
            <a:r>
              <a:rPr lang="ja-JP" altLang="en-US" sz="1400" dirty="0">
                <a:latin typeface="Meiryo UI" panose="020B0604030504040204" pitchFamily="50" charset="-128"/>
                <a:ea typeface="Meiryo UI" panose="020B0604030504040204" pitchFamily="50" charset="-128"/>
              </a:rPr>
              <a:t>）</a:t>
            </a:r>
            <a:r>
              <a:rPr lang="ja-JP" altLang="ja-JP" sz="1400" dirty="0">
                <a:latin typeface="Meiryo UI" panose="020B0604030504040204" pitchFamily="50" charset="-128"/>
                <a:ea typeface="Meiryo UI" panose="020B0604030504040204" pitchFamily="50" charset="-128"/>
              </a:rPr>
              <a:t>主催の</a:t>
            </a:r>
            <a:r>
              <a:rPr lang="ja-JP" altLang="en-US" sz="1400" dirty="0">
                <a:latin typeface="Meiryo UI" panose="020B0604030504040204" pitchFamily="50" charset="-128"/>
                <a:ea typeface="Meiryo UI" panose="020B0604030504040204" pitchFamily="50" charset="-128"/>
              </a:rPr>
              <a:t>　　　　　　　　　　　　　　　　　　　　　　　　　　　　　　　　　　　　　　　　　　　　　</a:t>
            </a:r>
            <a:r>
              <a:rPr lang="ja-JP" altLang="ja-JP" sz="1400" dirty="0">
                <a:latin typeface="Meiryo UI" panose="020B0604030504040204" pitchFamily="50" charset="-128"/>
                <a:ea typeface="Meiryo UI" panose="020B0604030504040204" pitchFamily="50" charset="-128"/>
              </a:rPr>
              <a:t>安全講習、外部有識者による講習会の</a:t>
            </a:r>
            <a:r>
              <a:rPr lang="ja-JP" altLang="en-US" sz="1400" dirty="0">
                <a:latin typeface="Meiryo UI" panose="020B0604030504040204" pitchFamily="50" charset="-128"/>
                <a:ea typeface="Meiryo UI" panose="020B0604030504040204" pitchFamily="50" charset="-128"/>
              </a:rPr>
              <a:t>受講</a:t>
            </a:r>
            <a:endParaRPr lang="ja-JP" altLang="ja-JP" sz="800" dirty="0">
              <a:latin typeface="Meiryo UI" panose="020B0604030504040204" pitchFamily="50" charset="-128"/>
              <a:ea typeface="Meiryo UI" panose="020B0604030504040204" pitchFamily="50" charset="-128"/>
            </a:endParaRPr>
          </a:p>
        </p:txBody>
      </p:sp>
      <p:pic>
        <p:nvPicPr>
          <p:cNvPr id="1028" name="Picture 4" descr="『2013 改訂版　ラグビー外傷・障害対応マニュアル』"/>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76081" y="5364088"/>
            <a:ext cx="921271" cy="130513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40768" y="6947109"/>
            <a:ext cx="2448272" cy="13593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33445" y="4067944"/>
            <a:ext cx="1811205" cy="12961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17202" y="4067944"/>
            <a:ext cx="907942" cy="12961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円/楕円 4"/>
          <p:cNvSpPr/>
          <p:nvPr/>
        </p:nvSpPr>
        <p:spPr>
          <a:xfrm>
            <a:off x="2005997" y="5004048"/>
            <a:ext cx="1411625" cy="184125"/>
          </a:xfrm>
          <a:prstGeom prst="ellipse">
            <a:avLst/>
          </a:prstGeom>
          <a:noFill/>
          <a:ln w="19050">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63720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5"/>
          <p:cNvSpPr>
            <a:spLocks noGrp="1"/>
          </p:cNvSpPr>
          <p:nvPr>
            <p:ph type="ctrTitle"/>
          </p:nvPr>
        </p:nvSpPr>
        <p:spPr>
          <a:xfrm>
            <a:off x="548680" y="179512"/>
            <a:ext cx="5688632" cy="576064"/>
          </a:xfrm>
        </p:spPr>
        <p:txBody>
          <a:bodyPr/>
          <a:lstStyle/>
          <a:p>
            <a:r>
              <a:rPr lang="ja-JP" altLang="en-US" sz="2400" dirty="0"/>
              <a:t>行動指針</a:t>
            </a:r>
            <a:r>
              <a:rPr lang="ja-JP" altLang="en-US" sz="2800" dirty="0"/>
              <a:t>　</a:t>
            </a:r>
            <a:r>
              <a:rPr lang="en-US" altLang="ja-JP" sz="1800" dirty="0"/>
              <a:t>-</a:t>
            </a:r>
            <a:r>
              <a:rPr lang="ja-JP" altLang="en-US" sz="1800" dirty="0"/>
              <a:t>怪我・重症事故を起こさないために</a:t>
            </a:r>
            <a:r>
              <a:rPr lang="en-US" altLang="ja-JP" sz="1800" dirty="0"/>
              <a:t>-</a:t>
            </a:r>
            <a:endParaRPr kumimoji="1" lang="ja-JP" altLang="en-US" sz="1800" dirty="0"/>
          </a:p>
        </p:txBody>
      </p:sp>
      <p:sp>
        <p:nvSpPr>
          <p:cNvPr id="10" name="正方形/長方形 9"/>
          <p:cNvSpPr/>
          <p:nvPr/>
        </p:nvSpPr>
        <p:spPr>
          <a:xfrm>
            <a:off x="561462" y="1331640"/>
            <a:ext cx="5819866" cy="338554"/>
          </a:xfrm>
          <a:prstGeom prst="rect">
            <a:avLst/>
          </a:prstGeom>
        </p:spPr>
        <p:txBody>
          <a:bodyPr wrap="square">
            <a:spAutoFit/>
          </a:bodyPr>
          <a:lstStyle/>
          <a:p>
            <a:pPr lvl="0"/>
            <a:r>
              <a:rPr lang="ja-JP" altLang="ja-JP" sz="1600" b="1" dirty="0">
                <a:latin typeface="Meiryo UI" panose="020B0604030504040204" pitchFamily="50" charset="-128"/>
                <a:ea typeface="Meiryo UI" panose="020B0604030504040204" pitchFamily="50" charset="-128"/>
              </a:rPr>
              <a:t>怪我・事故を</a:t>
            </a:r>
            <a:r>
              <a:rPr lang="ja-JP" altLang="ja-JP" sz="1600" b="1">
                <a:latin typeface="Meiryo UI" panose="020B0604030504040204" pitchFamily="50" charset="-128"/>
                <a:ea typeface="Meiryo UI" panose="020B0604030504040204" pitchFamily="50" charset="-128"/>
              </a:rPr>
              <a:t>起こさないため</a:t>
            </a:r>
            <a:r>
              <a:rPr lang="ja-JP" altLang="en-US" sz="1600" b="1">
                <a:latin typeface="Meiryo UI" panose="020B0604030504040204" pitchFamily="50" charset="-128"/>
                <a:ea typeface="Meiryo UI" panose="020B0604030504040204" pitchFamily="50" charset="-128"/>
              </a:rPr>
              <a:t>のスクール内運営</a:t>
            </a:r>
            <a:endParaRPr lang="ja-JP" altLang="ja-JP" sz="1600" b="1" dirty="0">
              <a:latin typeface="Meiryo UI" panose="020B0604030504040204" pitchFamily="50" charset="-128"/>
              <a:ea typeface="Meiryo UI" panose="020B0604030504040204" pitchFamily="50" charset="-128"/>
            </a:endParaRPr>
          </a:p>
        </p:txBody>
      </p:sp>
      <p:sp>
        <p:nvSpPr>
          <p:cNvPr id="5" name="正方形/長方形 4"/>
          <p:cNvSpPr/>
          <p:nvPr/>
        </p:nvSpPr>
        <p:spPr>
          <a:xfrm>
            <a:off x="836712" y="1691680"/>
            <a:ext cx="5544616" cy="7078861"/>
          </a:xfrm>
          <a:prstGeom prst="rect">
            <a:avLst/>
          </a:prstGeom>
        </p:spPr>
        <p:txBody>
          <a:bodyPr wrap="square">
            <a:spAutoFit/>
          </a:bodyPr>
          <a:lstStyle/>
          <a:p>
            <a:r>
              <a:rPr lang="en-US" altLang="ja-JP" sz="14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　</a:t>
            </a:r>
            <a:r>
              <a:rPr lang="ja-JP" altLang="ja-JP" sz="1400" dirty="0">
                <a:latin typeface="Meiryo UI" panose="020B0604030504040204" pitchFamily="50" charset="-128"/>
                <a:ea typeface="Meiryo UI" panose="020B0604030504040204" pitchFamily="50" charset="-128"/>
              </a:rPr>
              <a:t>練習</a:t>
            </a:r>
            <a:r>
              <a:rPr lang="ja-JP" altLang="en-US" sz="1400" dirty="0">
                <a:latin typeface="Meiryo UI" panose="020B0604030504040204" pitchFamily="50" charset="-128"/>
                <a:ea typeface="Meiryo UI" panose="020B0604030504040204" pitchFamily="50" charset="-128"/>
              </a:rPr>
              <a:t>時</a:t>
            </a:r>
            <a:r>
              <a:rPr lang="ja-JP" altLang="ja-JP" sz="1400" dirty="0">
                <a:latin typeface="Meiryo UI" panose="020B0604030504040204" pitchFamily="50" charset="-128"/>
                <a:ea typeface="Meiryo UI" panose="020B0604030504040204" pitchFamily="50" charset="-128"/>
              </a:rPr>
              <a:t>の注意</a:t>
            </a:r>
            <a:endParaRPr lang="en-US" altLang="ja-JP" sz="1400" dirty="0">
              <a:latin typeface="Meiryo UI" panose="020B0604030504040204" pitchFamily="50" charset="-128"/>
              <a:ea typeface="Meiryo UI" panose="020B0604030504040204" pitchFamily="50" charset="-128"/>
            </a:endParaRPr>
          </a:p>
          <a:p>
            <a:endParaRPr lang="ja-JP" altLang="ja-JP" sz="800" dirty="0">
              <a:latin typeface="Meiryo UI" panose="020B0604030504040204" pitchFamily="50" charset="-128"/>
              <a:ea typeface="Meiryo UI" panose="020B0604030504040204" pitchFamily="50" charset="-128"/>
            </a:endParaRPr>
          </a:p>
          <a:p>
            <a:pPr marL="400050" indent="-400050"/>
            <a:r>
              <a:rPr lang="en-US" altLang="ja-JP" sz="1400" dirty="0">
                <a:latin typeface="Meiryo UI" panose="020B0604030504040204" pitchFamily="50" charset="-128"/>
                <a:ea typeface="Meiryo UI" panose="020B0604030504040204" pitchFamily="50" charset="-128"/>
              </a:rPr>
              <a:t>ⅰ</a:t>
            </a:r>
            <a:r>
              <a:rPr lang="ja-JP" altLang="en-US" sz="1400" dirty="0">
                <a:latin typeface="Meiryo UI" panose="020B0604030504040204" pitchFamily="50" charset="-128"/>
                <a:ea typeface="Meiryo UI" panose="020B0604030504040204" pitchFamily="50" charset="-128"/>
              </a:rPr>
              <a:t>）　</a:t>
            </a:r>
            <a:r>
              <a:rPr lang="ja-JP" altLang="ja-JP" sz="1400" dirty="0">
                <a:latin typeface="Meiryo UI" panose="020B0604030504040204" pitchFamily="50" charset="-128"/>
                <a:ea typeface="Meiryo UI" panose="020B0604030504040204" pitchFamily="50" charset="-128"/>
              </a:rPr>
              <a:t>練習前</a:t>
            </a:r>
          </a:p>
          <a:p>
            <a:pPr marL="857250" lvl="1" indent="-400050">
              <a:buFont typeface="Wingdings" panose="05000000000000000000" pitchFamily="2" charset="2"/>
              <a:buChar char="u"/>
            </a:pPr>
            <a:r>
              <a:rPr lang="ja-JP" altLang="en-US" sz="1400" b="1" dirty="0">
                <a:solidFill>
                  <a:schemeClr val="tx1">
                    <a:lumMod val="75000"/>
                    <a:lumOff val="25000"/>
                  </a:schemeClr>
                </a:solidFill>
                <a:latin typeface="Meiryo UI" panose="020B0604030504040204" pitchFamily="50" charset="-128"/>
                <a:ea typeface="Meiryo UI" panose="020B0604030504040204" pitchFamily="50" charset="-128"/>
              </a:rPr>
              <a:t>以下詳細は</a:t>
            </a:r>
            <a:r>
              <a:rPr lang="ja-JP" altLang="en-US" sz="1400" b="1" dirty="0">
                <a:solidFill>
                  <a:srgbClr val="FF0000"/>
                </a:solidFill>
                <a:latin typeface="Meiryo UI" panose="020B0604030504040204" pitchFamily="50" charset="-128"/>
                <a:ea typeface="Meiryo UI" panose="020B0604030504040204" pitchFamily="50" charset="-128"/>
              </a:rPr>
              <a:t>「安全対策準備マニュアル」参照</a:t>
            </a:r>
            <a:endParaRPr lang="ja-JP" altLang="ja-JP" sz="1400" b="1" dirty="0">
              <a:solidFill>
                <a:srgbClr val="FF0000"/>
              </a:solidFill>
              <a:latin typeface="Meiryo UI" panose="020B0604030504040204" pitchFamily="50" charset="-128"/>
              <a:ea typeface="Meiryo UI" panose="020B0604030504040204" pitchFamily="50" charset="-128"/>
            </a:endParaRPr>
          </a:p>
          <a:p>
            <a:pPr marL="857250" lvl="1" indent="-400050">
              <a:buFont typeface="Wingdings" panose="05000000000000000000" pitchFamily="2" charset="2"/>
              <a:buChar char="u"/>
            </a:pPr>
            <a:r>
              <a:rPr lang="ja-JP" altLang="ja-JP" sz="1400" dirty="0">
                <a:latin typeface="Meiryo UI" panose="020B0604030504040204" pitchFamily="50" charset="-128"/>
                <a:ea typeface="Meiryo UI" panose="020B0604030504040204" pitchFamily="50" charset="-128"/>
              </a:rPr>
              <a:t>気象状況の確認・対応</a:t>
            </a:r>
            <a:endParaRPr lang="en-US" altLang="ja-JP" sz="1400" dirty="0">
              <a:latin typeface="Meiryo UI" panose="020B0604030504040204" pitchFamily="50" charset="-128"/>
              <a:ea typeface="Meiryo UI" panose="020B0604030504040204" pitchFamily="50" charset="-128"/>
            </a:endParaRPr>
          </a:p>
          <a:p>
            <a:pPr marL="1314450" lvl="2" indent="-400050">
              <a:buFont typeface="Arial" panose="020B0604020202020204" pitchFamily="34" charset="0"/>
              <a:buChar char="•"/>
            </a:pPr>
            <a:r>
              <a:rPr lang="ja-JP" altLang="ja-JP" sz="1300" dirty="0">
                <a:latin typeface="Meiryo UI" panose="020B0604030504040204" pitchFamily="50" charset="-128"/>
                <a:ea typeface="Meiryo UI" panose="020B0604030504040204" pitchFamily="50" charset="-128"/>
              </a:rPr>
              <a:t>グランド状況　・・・危険物の除去</a:t>
            </a:r>
            <a:r>
              <a:rPr lang="ja-JP" altLang="en-US" sz="1300" dirty="0">
                <a:latin typeface="Meiryo UI" panose="020B0604030504040204" pitchFamily="50" charset="-128"/>
                <a:ea typeface="Meiryo UI" panose="020B0604030504040204" pitchFamily="50" charset="-128"/>
              </a:rPr>
              <a:t>（公共スペースを使用する場合は特に注意）</a:t>
            </a:r>
            <a:endParaRPr lang="ja-JP" altLang="ja-JP" sz="1300" dirty="0">
              <a:latin typeface="Meiryo UI" panose="020B0604030504040204" pitchFamily="50" charset="-128"/>
              <a:ea typeface="Meiryo UI" panose="020B0604030504040204" pitchFamily="50" charset="-128"/>
            </a:endParaRPr>
          </a:p>
          <a:p>
            <a:pPr marL="1314450" lvl="2" indent="-400050">
              <a:buFont typeface="Arial" panose="020B0604020202020204" pitchFamily="34" charset="0"/>
              <a:buChar char="•"/>
            </a:pPr>
            <a:r>
              <a:rPr lang="ja-JP" altLang="ja-JP" sz="1300" dirty="0">
                <a:latin typeface="Meiryo UI" panose="020B0604030504040204" pitchFamily="50" charset="-128"/>
                <a:ea typeface="Meiryo UI" panose="020B0604030504040204" pitchFamily="50" charset="-128"/>
              </a:rPr>
              <a:t>気温　・・・</a:t>
            </a:r>
            <a:r>
              <a:rPr lang="en-US" altLang="ja-JP" sz="1300" dirty="0">
                <a:latin typeface="Meiryo UI" panose="020B0604030504040204" pitchFamily="50" charset="-128"/>
                <a:ea typeface="Meiryo UI" panose="020B0604030504040204" pitchFamily="50" charset="-128"/>
              </a:rPr>
              <a:t>WBGT</a:t>
            </a:r>
            <a:r>
              <a:rPr lang="ja-JP" altLang="en-US" sz="1300" dirty="0">
                <a:latin typeface="Meiryo UI" panose="020B0604030504040204" pitchFamily="50" charset="-128"/>
                <a:ea typeface="Meiryo UI" panose="020B0604030504040204" pitchFamily="50" charset="-128"/>
              </a:rPr>
              <a:t>（熱さ指数）</a:t>
            </a:r>
            <a:r>
              <a:rPr lang="ja-JP" altLang="ja-JP" sz="1300" dirty="0">
                <a:latin typeface="Meiryo UI" panose="020B0604030504040204" pitchFamily="50" charset="-128"/>
                <a:ea typeface="Meiryo UI" panose="020B0604030504040204" pitchFamily="50" charset="-128"/>
              </a:rPr>
              <a:t>による判断</a:t>
            </a:r>
            <a:r>
              <a:rPr lang="en-US" altLang="ja-JP" sz="1300" dirty="0">
                <a:latin typeface="Meiryo UI" panose="020B0604030504040204" pitchFamily="50" charset="-128"/>
                <a:ea typeface="Meiryo UI" panose="020B0604030504040204" pitchFamily="50" charset="-128"/>
              </a:rPr>
              <a:t>/</a:t>
            </a:r>
            <a:r>
              <a:rPr lang="ja-JP" altLang="ja-JP" sz="1300" dirty="0">
                <a:latin typeface="Meiryo UI" panose="020B0604030504040204" pitchFamily="50" charset="-128"/>
                <a:ea typeface="Meiryo UI" panose="020B0604030504040204" pitchFamily="50" charset="-128"/>
              </a:rPr>
              <a:t>運用</a:t>
            </a:r>
            <a:endParaRPr lang="en-US" altLang="ja-JP" sz="1300" dirty="0">
              <a:latin typeface="Meiryo UI" panose="020B0604030504040204" pitchFamily="50" charset="-128"/>
              <a:ea typeface="Meiryo UI" panose="020B0604030504040204" pitchFamily="50" charset="-128"/>
            </a:endParaRPr>
          </a:p>
          <a:p>
            <a:pPr marL="1771650" lvl="3" indent="-400050">
              <a:buFont typeface="Meiryo UI" panose="020B0604030504040204" pitchFamily="50" charset="-128"/>
              <a:buChar char="★"/>
            </a:pPr>
            <a:r>
              <a:rPr lang="ja-JP" altLang="en-US" sz="1300" b="1" dirty="0">
                <a:solidFill>
                  <a:srgbClr val="FF0000"/>
                </a:solidFill>
                <a:latin typeface="Meiryo UI" panose="020B0604030504040204" pitchFamily="50" charset="-128"/>
                <a:ea typeface="Meiryo UI" panose="020B0604030504040204" pitchFamily="50" charset="-128"/>
              </a:rPr>
              <a:t>「熱中症予防及び対応マニュアル」参照</a:t>
            </a:r>
            <a:endParaRPr lang="ja-JP" altLang="ja-JP" sz="1300" b="1" dirty="0">
              <a:solidFill>
                <a:srgbClr val="FF0000"/>
              </a:solidFill>
              <a:latin typeface="Meiryo UI" panose="020B0604030504040204" pitchFamily="50" charset="-128"/>
              <a:ea typeface="Meiryo UI" panose="020B0604030504040204" pitchFamily="50" charset="-128"/>
            </a:endParaRPr>
          </a:p>
          <a:p>
            <a:pPr marL="1314450" lvl="2" indent="-400050">
              <a:buFont typeface="Arial" panose="020B0604020202020204" pitchFamily="34" charset="0"/>
              <a:buChar char="•"/>
            </a:pPr>
            <a:r>
              <a:rPr lang="ja-JP" altLang="ja-JP" sz="1300" dirty="0">
                <a:latin typeface="Meiryo UI" panose="020B0604030504040204" pitchFamily="50" charset="-128"/>
                <a:ea typeface="Meiryo UI" panose="020B0604030504040204" pitchFamily="50" charset="-128"/>
              </a:rPr>
              <a:t>雷</a:t>
            </a:r>
            <a:r>
              <a:rPr lang="ja-JP" altLang="en-US" sz="1300" dirty="0">
                <a:latin typeface="Meiryo UI" panose="020B0604030504040204" pitchFamily="50" charset="-128"/>
                <a:ea typeface="Meiryo UI" panose="020B0604030504040204" pitchFamily="50" charset="-128"/>
              </a:rPr>
              <a:t>・</a:t>
            </a:r>
            <a:r>
              <a:rPr lang="ja-JP" altLang="ja-JP" sz="1300" dirty="0">
                <a:latin typeface="Meiryo UI" panose="020B0604030504040204" pitchFamily="50" charset="-128"/>
                <a:ea typeface="Meiryo UI" panose="020B0604030504040204" pitchFamily="50" charset="-128"/>
              </a:rPr>
              <a:t>雨　・・・練習の中止</a:t>
            </a:r>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避難、低体温症への注意</a:t>
            </a:r>
            <a:endParaRPr lang="en-US" altLang="ja-JP" sz="1300" dirty="0">
              <a:latin typeface="Meiryo UI" panose="020B0604030504040204" pitchFamily="50" charset="-128"/>
              <a:ea typeface="Meiryo UI" panose="020B0604030504040204" pitchFamily="50" charset="-128"/>
            </a:endParaRPr>
          </a:p>
          <a:p>
            <a:pPr marL="1314450" lvl="2" indent="-400050">
              <a:buFont typeface="Arial" panose="020B0604020202020204" pitchFamily="34" charset="0"/>
              <a:buChar char="•"/>
            </a:pPr>
            <a:r>
              <a:rPr lang="ja-JP" altLang="en-US" sz="1300" dirty="0">
                <a:latin typeface="Meiryo UI" panose="020B0604030504040204" pitchFamily="50" charset="-128"/>
                <a:ea typeface="Meiryo UI" panose="020B0604030504040204" pitchFamily="50" charset="-128"/>
              </a:rPr>
              <a:t>災害時の対応（避難場所</a:t>
            </a:r>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帰宅経路の確認</a:t>
            </a:r>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生徒引渡し）</a:t>
            </a:r>
            <a:endParaRPr lang="en-US" altLang="ja-JP" sz="1300" dirty="0">
              <a:latin typeface="Meiryo UI" panose="020B0604030504040204" pitchFamily="50" charset="-128"/>
              <a:ea typeface="Meiryo UI" panose="020B0604030504040204" pitchFamily="50" charset="-128"/>
            </a:endParaRPr>
          </a:p>
          <a:p>
            <a:pPr marL="1771650" lvl="3" indent="-400050">
              <a:buFont typeface="Meiryo UI" panose="020B0604030504040204" pitchFamily="50" charset="-128"/>
              <a:buChar char="★"/>
            </a:pPr>
            <a:r>
              <a:rPr lang="ja-JP" altLang="en-US" sz="1300" b="1" dirty="0">
                <a:solidFill>
                  <a:srgbClr val="FF0000"/>
                </a:solidFill>
                <a:latin typeface="Meiryo UI" panose="020B0604030504040204" pitchFamily="50" charset="-128"/>
                <a:ea typeface="Meiryo UI" panose="020B0604030504040204" pitchFamily="50" charset="-128"/>
              </a:rPr>
              <a:t>「地震・津波対応マニュアル」参照</a:t>
            </a:r>
            <a:endParaRPr lang="en-US" altLang="ja-JP" sz="1300" b="1" dirty="0">
              <a:solidFill>
                <a:srgbClr val="FF0000"/>
              </a:solidFill>
              <a:latin typeface="Meiryo UI" panose="020B0604030504040204" pitchFamily="50" charset="-128"/>
              <a:ea typeface="Meiryo UI" panose="020B0604030504040204" pitchFamily="50" charset="-128"/>
            </a:endParaRPr>
          </a:p>
          <a:p>
            <a:pPr marL="1771650" lvl="3" indent="-400050">
              <a:buFont typeface="Meiryo UI" panose="020B0604030504040204" pitchFamily="50" charset="-128"/>
              <a:buChar char="★"/>
            </a:pPr>
            <a:endParaRPr lang="en-US" altLang="ja-JP" sz="1000" b="1" dirty="0">
              <a:solidFill>
                <a:srgbClr val="FF0000"/>
              </a:solidFill>
              <a:latin typeface="Meiryo UI" panose="020B0604030504040204" pitchFamily="50" charset="-128"/>
              <a:ea typeface="Meiryo UI" panose="020B0604030504040204" pitchFamily="50" charset="-128"/>
            </a:endParaRPr>
          </a:p>
          <a:p>
            <a:pPr marL="857250" lvl="1" indent="-400050">
              <a:buFont typeface="Wingdings" panose="05000000000000000000" pitchFamily="2" charset="2"/>
              <a:buChar char="u"/>
            </a:pPr>
            <a:r>
              <a:rPr lang="ja-JP" altLang="ja-JP" sz="1400" dirty="0">
                <a:latin typeface="Meiryo UI" panose="020B0604030504040204" pitchFamily="50" charset="-128"/>
                <a:ea typeface="Meiryo UI" panose="020B0604030504040204" pitchFamily="50" charset="-128"/>
              </a:rPr>
              <a:t>子供の体調確認</a:t>
            </a:r>
          </a:p>
          <a:p>
            <a:pPr marL="1314450" lvl="2" indent="-400050">
              <a:buFont typeface="Arial" panose="020B0604020202020204" pitchFamily="34" charset="0"/>
              <a:buChar char="•"/>
            </a:pPr>
            <a:r>
              <a:rPr lang="ja-JP" altLang="ja-JP" sz="1300" dirty="0">
                <a:latin typeface="Meiryo UI" panose="020B0604030504040204" pitchFamily="50" charset="-128"/>
                <a:ea typeface="Meiryo UI" panose="020B0604030504040204" pitchFamily="50" charset="-128"/>
              </a:rPr>
              <a:t>練習前に生徒へ体調確認。練習中も、生徒の顔色、行動を見て、体調の確認をとる</a:t>
            </a:r>
          </a:p>
          <a:p>
            <a:pPr marL="1314450" lvl="2" indent="-400050">
              <a:buFont typeface="Arial" panose="020B0604020202020204" pitchFamily="34" charset="0"/>
              <a:buChar char="•"/>
            </a:pPr>
            <a:r>
              <a:rPr lang="ja-JP" altLang="ja-JP" sz="1300" dirty="0">
                <a:latin typeface="Meiryo UI" panose="020B0604030504040204" pitchFamily="50" charset="-128"/>
                <a:ea typeface="Meiryo UI" panose="020B0604030504040204" pitchFamily="50" charset="-128"/>
              </a:rPr>
              <a:t>保護者への生徒の体調管理を促す。体調不良の場合は、練習欠席をせる</a:t>
            </a:r>
          </a:p>
          <a:p>
            <a:pPr marL="1314450" lvl="2" indent="-400050">
              <a:buFont typeface="Arial" panose="020B0604020202020204" pitchFamily="34" charset="0"/>
              <a:buChar char="•"/>
            </a:pPr>
            <a:r>
              <a:rPr lang="ja-JP" altLang="en-US" sz="1300" dirty="0">
                <a:latin typeface="Meiryo UI" panose="020B0604030504040204" pitchFamily="50" charset="-128"/>
                <a:ea typeface="Meiryo UI" panose="020B0604030504040204" pitchFamily="50" charset="-128"/>
              </a:rPr>
              <a:t>（</a:t>
            </a:r>
            <a:r>
              <a:rPr lang="ja-JP" altLang="ja-JP" sz="1300" dirty="0">
                <a:latin typeface="Meiryo UI" panose="020B0604030504040204" pitchFamily="50" charset="-128"/>
                <a:ea typeface="Meiryo UI" panose="020B0604030504040204" pitchFamily="50" charset="-128"/>
              </a:rPr>
              <a:t>合宿前</a:t>
            </a:r>
            <a:r>
              <a:rPr lang="ja-JP" altLang="en-US" sz="1300" dirty="0">
                <a:latin typeface="Meiryo UI" panose="020B0604030504040204" pitchFamily="50" charset="-128"/>
                <a:ea typeface="Meiryo UI" panose="020B0604030504040204" pitchFamily="50" charset="-128"/>
              </a:rPr>
              <a:t>）</a:t>
            </a:r>
            <a:r>
              <a:rPr lang="ja-JP" altLang="ja-JP" sz="1300" dirty="0">
                <a:latin typeface="Meiryo UI" panose="020B0604030504040204" pitchFamily="50" charset="-128"/>
                <a:ea typeface="Meiryo UI" panose="020B0604030504040204" pitchFamily="50" charset="-128"/>
              </a:rPr>
              <a:t>体調管理シート提出を義務付け</a:t>
            </a:r>
            <a:endParaRPr lang="en-US" altLang="ja-JP" sz="1300" dirty="0">
              <a:latin typeface="Meiryo UI" panose="020B0604030504040204" pitchFamily="50" charset="-128"/>
              <a:ea typeface="Meiryo UI" panose="020B0604030504040204" pitchFamily="50" charset="-128"/>
            </a:endParaRPr>
          </a:p>
          <a:p>
            <a:pPr marL="1314450" lvl="2" indent="-400050">
              <a:buFont typeface="Arial" panose="020B0604020202020204" pitchFamily="34" charset="0"/>
              <a:buChar char="•"/>
            </a:pPr>
            <a:r>
              <a:rPr lang="ja-JP" altLang="en-US" sz="1300" dirty="0">
                <a:latin typeface="Meiryo UI" panose="020B0604030504040204" pitchFamily="50" charset="-128"/>
                <a:ea typeface="Meiryo UI" panose="020B0604030504040204" pitchFamily="50" charset="-128"/>
              </a:rPr>
              <a:t>（合宿中）</a:t>
            </a:r>
            <a:r>
              <a:rPr lang="ja-JP" altLang="ja-JP" sz="1300" dirty="0">
                <a:latin typeface="Meiryo UI" panose="020B0604030504040204" pitchFamily="50" charset="-128"/>
                <a:ea typeface="Meiryo UI" panose="020B0604030504040204" pitchFamily="50" charset="-128"/>
              </a:rPr>
              <a:t>また体調管理シートに基づき練習への参加</a:t>
            </a:r>
            <a:r>
              <a:rPr lang="en-US" altLang="ja-JP" sz="1300" dirty="0">
                <a:latin typeface="Meiryo UI" panose="020B0604030504040204" pitchFamily="50" charset="-128"/>
                <a:ea typeface="Meiryo UI" panose="020B0604030504040204" pitchFamily="50" charset="-128"/>
              </a:rPr>
              <a:t>/</a:t>
            </a:r>
            <a:r>
              <a:rPr lang="ja-JP" altLang="ja-JP" sz="1300" dirty="0">
                <a:latin typeface="Meiryo UI" panose="020B0604030504040204" pitchFamily="50" charset="-128"/>
                <a:ea typeface="Meiryo UI" panose="020B0604030504040204" pitchFamily="50" charset="-128"/>
              </a:rPr>
              <a:t>不参加の判断</a:t>
            </a:r>
            <a:endParaRPr lang="en-US" altLang="ja-JP" sz="1300" dirty="0">
              <a:latin typeface="Meiryo UI" panose="020B0604030504040204" pitchFamily="50" charset="-128"/>
              <a:ea typeface="Meiryo UI" panose="020B0604030504040204" pitchFamily="50" charset="-128"/>
            </a:endParaRPr>
          </a:p>
          <a:p>
            <a:pPr marL="1314450" lvl="2" indent="-400050">
              <a:buFont typeface="Arial" panose="020B0604020202020204" pitchFamily="34" charset="0"/>
              <a:buChar char="•"/>
            </a:pPr>
            <a:endParaRPr lang="en-US" altLang="ja-JP" sz="1000" dirty="0">
              <a:latin typeface="Meiryo UI" panose="020B0604030504040204" pitchFamily="50" charset="-128"/>
              <a:ea typeface="Meiryo UI" panose="020B0604030504040204" pitchFamily="50" charset="-128"/>
            </a:endParaRPr>
          </a:p>
          <a:p>
            <a:pPr marL="857250" lvl="1" indent="-400050">
              <a:buFont typeface="Wingdings" pitchFamily="2" charset="2"/>
              <a:buChar char="u"/>
            </a:pPr>
            <a:r>
              <a:rPr lang="ja-JP" altLang="ja-JP" sz="1400" dirty="0">
                <a:latin typeface="Meiryo UI" panose="020B0604030504040204" pitchFamily="50" charset="-128"/>
                <a:ea typeface="Meiryo UI" panose="020B0604030504040204" pitchFamily="50" charset="-128"/>
              </a:rPr>
              <a:t>準備</a:t>
            </a:r>
            <a:endParaRPr lang="en-US" altLang="ja-JP" sz="1400" dirty="0">
              <a:latin typeface="Meiryo UI" panose="020B0604030504040204" pitchFamily="50" charset="-128"/>
              <a:ea typeface="Meiryo UI" panose="020B0604030504040204" pitchFamily="50" charset="-128"/>
            </a:endParaRPr>
          </a:p>
          <a:p>
            <a:pPr marL="1314450" lvl="2" indent="-400050">
              <a:buFont typeface="Arial" pitchFamily="34" charset="0"/>
              <a:buChar char="•"/>
            </a:pPr>
            <a:r>
              <a:rPr lang="en-US" altLang="ja-JP" sz="1300" dirty="0">
                <a:latin typeface="Meiryo UI" panose="020B0604030504040204" pitchFamily="50" charset="-128"/>
                <a:ea typeface="Meiryo UI" panose="020B0604030504040204" pitchFamily="50" charset="-128"/>
              </a:rPr>
              <a:t>AED</a:t>
            </a:r>
            <a:r>
              <a:rPr lang="ja-JP" altLang="en-US" sz="1300" dirty="0">
                <a:latin typeface="Meiryo UI" panose="020B0604030504040204" pitchFamily="50" charset="-128"/>
                <a:ea typeface="Meiryo UI" panose="020B0604030504040204" pitchFamily="50" charset="-128"/>
              </a:rPr>
              <a:t>の設置</a:t>
            </a:r>
            <a:r>
              <a:rPr lang="en-US" altLang="ja-JP" sz="1300" dirty="0">
                <a:latin typeface="Meiryo UI" panose="020B0604030504040204" pitchFamily="50" charset="-128"/>
                <a:ea typeface="Meiryo UI" panose="020B0604030504040204" pitchFamily="50" charset="-128"/>
              </a:rPr>
              <a:t>/AED</a:t>
            </a:r>
            <a:r>
              <a:rPr lang="ja-JP" altLang="en-US" sz="1300" dirty="0">
                <a:latin typeface="Meiryo UI" panose="020B0604030504040204" pitchFamily="50" charset="-128"/>
                <a:ea typeface="Meiryo UI" panose="020B0604030504040204" pitchFamily="50" charset="-128"/>
              </a:rPr>
              <a:t>設置場所の確認</a:t>
            </a:r>
            <a:endParaRPr lang="en-US" altLang="ja-JP" sz="1300" dirty="0">
              <a:latin typeface="Meiryo UI" panose="020B0604030504040204" pitchFamily="50" charset="-128"/>
              <a:ea typeface="Meiryo UI" panose="020B0604030504040204" pitchFamily="50" charset="-128"/>
            </a:endParaRPr>
          </a:p>
          <a:p>
            <a:pPr marL="1200150" lvl="2" indent="-285750">
              <a:buFont typeface="Meiryo UI" panose="020B0604030504040204" pitchFamily="50" charset="-128"/>
              <a:buChar char="★"/>
            </a:pPr>
            <a:r>
              <a:rPr lang="ja-JP" altLang="en-US" sz="1300" b="1" dirty="0">
                <a:solidFill>
                  <a:srgbClr val="FF0000"/>
                </a:solidFill>
                <a:latin typeface="Meiryo UI" panose="020B0604030504040204" pitchFamily="50" charset="-128"/>
                <a:ea typeface="Meiryo UI" panose="020B0604030504040204" pitchFamily="50" charset="-128"/>
              </a:rPr>
              <a:t>「</a:t>
            </a:r>
            <a:r>
              <a:rPr lang="en-US" altLang="ja-JP" sz="1300" b="1" dirty="0">
                <a:solidFill>
                  <a:srgbClr val="FF0000"/>
                </a:solidFill>
                <a:latin typeface="Meiryo UI" panose="020B0604030504040204" pitchFamily="50" charset="-128"/>
                <a:ea typeface="Meiryo UI" panose="020B0604030504040204" pitchFamily="50" charset="-128"/>
              </a:rPr>
              <a:t>AED</a:t>
            </a:r>
            <a:r>
              <a:rPr lang="ja-JP" altLang="en-US" sz="1300" b="1" dirty="0">
                <a:solidFill>
                  <a:srgbClr val="FF0000"/>
                </a:solidFill>
                <a:latin typeface="Meiryo UI" panose="020B0604030504040204" pitchFamily="50" charset="-128"/>
                <a:ea typeface="Meiryo UI" panose="020B0604030504040204" pitchFamily="50" charset="-128"/>
              </a:rPr>
              <a:t>運用マニュアル」参照</a:t>
            </a:r>
            <a:r>
              <a:rPr lang="en-US" altLang="ja-JP" sz="1300" b="1" dirty="0">
                <a:solidFill>
                  <a:srgbClr val="FF0000"/>
                </a:solidFill>
                <a:latin typeface="Meiryo UI" panose="020B0604030504040204" pitchFamily="50" charset="-128"/>
                <a:ea typeface="Meiryo UI" panose="020B0604030504040204" pitchFamily="50" charset="-128"/>
              </a:rPr>
              <a:t>/</a:t>
            </a:r>
            <a:r>
              <a:rPr lang="ja-JP" altLang="en-US" sz="1300" b="1" dirty="0">
                <a:solidFill>
                  <a:srgbClr val="FF0000"/>
                </a:solidFill>
                <a:latin typeface="Meiryo UI" panose="020B0604030504040204" pitchFamily="50" charset="-128"/>
                <a:ea typeface="Meiryo UI" panose="020B0604030504040204" pitchFamily="50" charset="-128"/>
              </a:rPr>
              <a:t>「</a:t>
            </a:r>
            <a:r>
              <a:rPr lang="en-US" altLang="ja-JP" sz="1300" b="1" dirty="0">
                <a:solidFill>
                  <a:srgbClr val="FF0000"/>
                </a:solidFill>
                <a:latin typeface="Meiryo UI" panose="020B0604030504040204" pitchFamily="50" charset="-128"/>
                <a:ea typeface="Meiryo UI" panose="020B0604030504040204" pitchFamily="50" charset="-128"/>
              </a:rPr>
              <a:t>AED</a:t>
            </a:r>
            <a:r>
              <a:rPr lang="ja-JP" altLang="en-US" sz="1300" b="1" dirty="0">
                <a:solidFill>
                  <a:srgbClr val="FF0000"/>
                </a:solidFill>
                <a:latin typeface="Meiryo UI" panose="020B0604030504040204" pitchFamily="50" charset="-128"/>
                <a:ea typeface="Meiryo UI" panose="020B0604030504040204" pitchFamily="50" charset="-128"/>
              </a:rPr>
              <a:t>使用法」を熟知すること</a:t>
            </a:r>
            <a:endParaRPr lang="en-US" altLang="ja-JP" sz="1300" b="1" dirty="0">
              <a:solidFill>
                <a:srgbClr val="FF0000"/>
              </a:solidFill>
              <a:latin typeface="Meiryo UI" panose="020B0604030504040204" pitchFamily="50" charset="-128"/>
              <a:ea typeface="Meiryo UI" panose="020B0604030504040204" pitchFamily="50" charset="-128"/>
            </a:endParaRPr>
          </a:p>
          <a:p>
            <a:pPr marL="1314450" lvl="2" indent="-400050">
              <a:buFont typeface="Arial" pitchFamily="34" charset="0"/>
              <a:buChar char="•"/>
            </a:pPr>
            <a:r>
              <a:rPr lang="ja-JP" altLang="en-US" sz="1300" dirty="0">
                <a:latin typeface="Meiryo UI" panose="020B0604030504040204" pitchFamily="50" charset="-128"/>
                <a:ea typeface="Meiryo UI" panose="020B0604030504040204" pitchFamily="50" charset="-128"/>
              </a:rPr>
              <a:t>ヘッドキャップの着用</a:t>
            </a:r>
            <a:endParaRPr lang="en-US" altLang="ja-JP" sz="1300" dirty="0">
              <a:latin typeface="Meiryo UI" panose="020B0604030504040204" pitchFamily="50" charset="-128"/>
              <a:ea typeface="Meiryo UI" panose="020B0604030504040204" pitchFamily="50" charset="-128"/>
            </a:endParaRPr>
          </a:p>
          <a:p>
            <a:pPr marL="1314450" lvl="2" indent="-400050">
              <a:buFont typeface="Arial" pitchFamily="34" charset="0"/>
              <a:buChar char="•"/>
            </a:pPr>
            <a:r>
              <a:rPr lang="ja-JP" altLang="ja-JP" sz="1300" dirty="0">
                <a:latin typeface="Meiryo UI" panose="020B0604030504040204" pitchFamily="50" charset="-128"/>
                <a:ea typeface="Meiryo UI" panose="020B0604030504040204" pitchFamily="50" charset="-128"/>
              </a:rPr>
              <a:t>練習計画の策定（休憩の取り方）</a:t>
            </a:r>
            <a:endParaRPr lang="en-US" altLang="ja-JP" sz="1300" dirty="0">
              <a:latin typeface="Meiryo UI" panose="020B0604030504040204" pitchFamily="50" charset="-128"/>
              <a:ea typeface="Meiryo UI" panose="020B0604030504040204" pitchFamily="50" charset="-128"/>
            </a:endParaRPr>
          </a:p>
          <a:p>
            <a:pPr marL="1314450" lvl="2" indent="-400050">
              <a:buFont typeface="Arial" pitchFamily="34" charset="0"/>
              <a:buChar char="•"/>
            </a:pPr>
            <a:r>
              <a:rPr lang="ja-JP" altLang="ja-JP" sz="1300" dirty="0">
                <a:latin typeface="Meiryo UI" panose="020B0604030504040204" pitchFamily="50" charset="-128"/>
                <a:ea typeface="Meiryo UI" panose="020B0604030504040204" pitchFamily="50" charset="-128"/>
              </a:rPr>
              <a:t>救急用具</a:t>
            </a:r>
            <a:endParaRPr lang="en-US" altLang="ja-JP" sz="1300" dirty="0">
              <a:latin typeface="Meiryo UI" panose="020B0604030504040204" pitchFamily="50" charset="-128"/>
              <a:ea typeface="Meiryo UI" panose="020B0604030504040204" pitchFamily="50" charset="-128"/>
            </a:endParaRPr>
          </a:p>
          <a:p>
            <a:pPr marL="1771650" lvl="3" indent="-400050">
              <a:buFont typeface="Wingdings" pitchFamily="2" charset="2"/>
              <a:buChar char="Ø"/>
            </a:pPr>
            <a:r>
              <a:rPr lang="ja-JP" altLang="en-US" sz="1300" dirty="0">
                <a:latin typeface="Meiryo UI" panose="020B0604030504040204" pitchFamily="50" charset="-128"/>
                <a:ea typeface="Meiryo UI" panose="020B0604030504040204" pitchFamily="50" charset="-128"/>
              </a:rPr>
              <a:t>各学年ごと</a:t>
            </a:r>
            <a:r>
              <a:rPr lang="ja-JP" altLang="ja-JP" sz="1300" dirty="0">
                <a:latin typeface="Meiryo UI" panose="020B0604030504040204" pitchFamily="50" charset="-128"/>
                <a:ea typeface="Meiryo UI" panose="020B0604030504040204" pitchFamily="50" charset="-128"/>
              </a:rPr>
              <a:t>安全委員指定の</a:t>
            </a:r>
            <a:r>
              <a:rPr lang="ja-JP" altLang="en-US" sz="1300" dirty="0">
                <a:latin typeface="Meiryo UI" panose="020B0604030504040204" pitchFamily="50" charset="-128"/>
                <a:ea typeface="Meiryo UI" panose="020B0604030504040204" pitchFamily="50" charset="-128"/>
              </a:rPr>
              <a:t>医療品</a:t>
            </a:r>
            <a:r>
              <a:rPr lang="ja-JP" altLang="ja-JP" sz="1300" dirty="0">
                <a:latin typeface="Meiryo UI" panose="020B0604030504040204" pitchFamily="50" charset="-128"/>
                <a:ea typeface="Meiryo UI" panose="020B0604030504040204" pitchFamily="50" charset="-128"/>
              </a:rPr>
              <a:t>の装備</a:t>
            </a:r>
            <a:endParaRPr lang="en-US" altLang="ja-JP" sz="1300" dirty="0">
              <a:latin typeface="Meiryo UI" panose="020B0604030504040204" pitchFamily="50" charset="-128"/>
              <a:ea typeface="Meiryo UI" panose="020B0604030504040204" pitchFamily="50" charset="-128"/>
            </a:endParaRPr>
          </a:p>
          <a:p>
            <a:pPr marL="1771650" lvl="3" indent="-400050">
              <a:buFont typeface="Wingdings" pitchFamily="2" charset="2"/>
              <a:buChar char="Ø"/>
            </a:pPr>
            <a:r>
              <a:rPr lang="ja-JP" altLang="ja-JP" sz="1300" dirty="0">
                <a:latin typeface="Meiryo UI" panose="020B0604030504040204" pitchFamily="50" charset="-128"/>
                <a:ea typeface="Meiryo UI" panose="020B0604030504040204" pitchFamily="50" charset="-128"/>
              </a:rPr>
              <a:t>定期的に欠品が無いか確認、補充。</a:t>
            </a:r>
            <a:endParaRPr lang="en-US" altLang="ja-JP" sz="1300" dirty="0">
              <a:latin typeface="Meiryo UI" panose="020B0604030504040204" pitchFamily="50" charset="-128"/>
              <a:ea typeface="Meiryo UI" panose="020B0604030504040204" pitchFamily="50" charset="-128"/>
            </a:endParaRPr>
          </a:p>
          <a:p>
            <a:pPr marL="1314450" lvl="2" indent="-400050">
              <a:buFont typeface="Arial" pitchFamily="34" charset="0"/>
              <a:buChar char="•"/>
            </a:pPr>
            <a:r>
              <a:rPr lang="ja-JP" altLang="ja-JP" sz="1300" dirty="0">
                <a:latin typeface="Meiryo UI" panose="020B0604030504040204" pitchFamily="50" charset="-128"/>
                <a:ea typeface="Meiryo UI" panose="020B0604030504040204" pitchFamily="50" charset="-128"/>
              </a:rPr>
              <a:t>氷の常備</a:t>
            </a:r>
            <a:r>
              <a:rPr lang="ja-JP" altLang="en-US" sz="1300" dirty="0">
                <a:latin typeface="Meiryo UI" panose="020B0604030504040204" pitchFamily="50" charset="-128"/>
                <a:ea typeface="Meiryo UI" panose="020B0604030504040204" pitchFamily="50" charset="-128"/>
              </a:rPr>
              <a:t>（アイシング用：夏場に限らず）</a:t>
            </a:r>
            <a:endParaRPr lang="en-US" altLang="ja-JP" sz="1300" dirty="0">
              <a:latin typeface="Meiryo UI" panose="020B0604030504040204" pitchFamily="50" charset="-128"/>
              <a:ea typeface="Meiryo UI" panose="020B0604030504040204" pitchFamily="50" charset="-128"/>
            </a:endParaRPr>
          </a:p>
          <a:p>
            <a:pPr marL="1314450" lvl="2" indent="-400050">
              <a:buFont typeface="Arial" pitchFamily="34" charset="0"/>
              <a:buChar char="•"/>
            </a:pPr>
            <a:r>
              <a:rPr lang="ja-JP" altLang="ja-JP" sz="1300" dirty="0">
                <a:latin typeface="Meiryo UI" panose="020B0604030504040204" pitchFamily="50" charset="-128"/>
                <a:ea typeface="Meiryo UI" panose="020B0604030504040204" pitchFamily="50" charset="-128"/>
              </a:rPr>
              <a:t>水分補給</a:t>
            </a:r>
            <a:endParaRPr lang="en-US" altLang="ja-JP" sz="1300" dirty="0">
              <a:latin typeface="Meiryo UI" panose="020B0604030504040204" pitchFamily="50" charset="-128"/>
              <a:ea typeface="Meiryo UI" panose="020B0604030504040204" pitchFamily="50" charset="-128"/>
            </a:endParaRPr>
          </a:p>
          <a:p>
            <a:pPr marL="1314450" lvl="2" indent="-400050">
              <a:buFont typeface="Arial" pitchFamily="34" charset="0"/>
              <a:buChar char="•"/>
            </a:pPr>
            <a:r>
              <a:rPr lang="ja-JP" altLang="ja-JP" sz="1300" dirty="0">
                <a:latin typeface="Meiryo UI" panose="020B0604030504040204" pitchFamily="50" charset="-128"/>
                <a:ea typeface="Meiryo UI" panose="020B0604030504040204" pitchFamily="50" charset="-128"/>
              </a:rPr>
              <a:t>グランド不良時の、着替えの持参</a:t>
            </a:r>
            <a:endParaRPr lang="en-US" altLang="ja-JP" sz="1300" dirty="0">
              <a:latin typeface="Meiryo UI" panose="020B0604030504040204" pitchFamily="50" charset="-128"/>
              <a:ea typeface="Meiryo UI" panose="020B0604030504040204" pitchFamily="50" charset="-128"/>
            </a:endParaRPr>
          </a:p>
          <a:p>
            <a:pPr marL="1314450" lvl="2" indent="-400050">
              <a:buFont typeface="Arial" pitchFamily="34" charset="0"/>
              <a:buChar char="•"/>
            </a:pPr>
            <a:r>
              <a:rPr lang="ja-JP" altLang="en-US" sz="1300" dirty="0">
                <a:latin typeface="Meiryo UI" panose="020B0604030504040204" pitchFamily="50" charset="-128"/>
                <a:ea typeface="Meiryo UI" panose="020B0604030504040204" pitchFamily="50" charset="-128"/>
              </a:rPr>
              <a:t>（夏場）帽子の着用</a:t>
            </a:r>
            <a:endParaRPr lang="en-US" altLang="ja-JP" sz="1300" dirty="0">
              <a:latin typeface="Meiryo UI" panose="020B0604030504040204" pitchFamily="50" charset="-128"/>
              <a:ea typeface="Meiryo UI" panose="020B0604030504040204" pitchFamily="50" charset="-128"/>
            </a:endParaRPr>
          </a:p>
          <a:p>
            <a:pPr marL="1314450" lvl="2" indent="-400050">
              <a:buFont typeface="Arial" pitchFamily="34" charset="0"/>
              <a:buChar char="•"/>
            </a:pPr>
            <a:r>
              <a:rPr lang="ja-JP" altLang="en-US" sz="1300" dirty="0">
                <a:latin typeface="Meiryo UI" panose="020B0604030504040204" pitchFamily="50" charset="-128"/>
                <a:ea typeface="Meiryo UI" panose="020B0604030504040204" pitchFamily="50" charset="-128"/>
              </a:rPr>
              <a:t>（冬場）防寒対策</a:t>
            </a:r>
            <a:endParaRPr lang="en-US" altLang="ja-JP" sz="13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7484383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2731</TotalTime>
  <Words>2357</Words>
  <Application>Microsoft Macintosh PowerPoint</Application>
  <PresentationFormat>画面に合わせる (4:3)</PresentationFormat>
  <Paragraphs>307</Paragraphs>
  <Slides>15</Slides>
  <Notes>5</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15</vt:i4>
      </vt:variant>
    </vt:vector>
  </HeadingPairs>
  <TitlesOfParts>
    <vt:vector size="23" baseType="lpstr">
      <vt:lpstr>Meiryo UI</vt:lpstr>
      <vt:lpstr>ＭＳ Ｐゴシック</vt:lpstr>
      <vt:lpstr>游ゴシック</vt:lpstr>
      <vt:lpstr>Arial</vt:lpstr>
      <vt:lpstr>Calibri</vt:lpstr>
      <vt:lpstr>Wingdings</vt:lpstr>
      <vt:lpstr>Office テーマ</vt:lpstr>
      <vt:lpstr>1_Office テーマ</vt:lpstr>
      <vt:lpstr>鎌倉ラグビースクール 安全運営方針 ver.1.1</vt:lpstr>
      <vt:lpstr>本資料の目的</vt:lpstr>
      <vt:lpstr>安全運営の理念</vt:lpstr>
      <vt:lpstr>ラグビーで起こる外傷の状況</vt:lpstr>
      <vt:lpstr>重症事故が起こる状況</vt:lpstr>
      <vt:lpstr>行動指針　-基本姿勢-</vt:lpstr>
      <vt:lpstr>行動指針　–基本知識として-</vt:lpstr>
      <vt:lpstr>行動指針　-怪我・重症事故を起こさないための知識-</vt:lpstr>
      <vt:lpstr>行動指針　-怪我・重症事故を起こさないために-</vt:lpstr>
      <vt:lpstr>行動指針　-怪我・重症事故を起こさないために-</vt:lpstr>
      <vt:lpstr>行動指針　-怪我・事故が起こった時＜準備＞-</vt:lpstr>
      <vt:lpstr>行動指針　-怪我・事故が起こった時-</vt:lpstr>
      <vt:lpstr>行動指針　–怪我・事故が起こった時＜報告＞-</vt:lpstr>
      <vt:lpstr>行動指針　–怪我・事故が起こった時＜復帰＞-</vt:lpstr>
      <vt:lpstr>行動指針　–試合の時間管理-</vt:lpstr>
    </vt:vector>
  </TitlesOfParts>
  <Company>(株)博報堂ＤＹホールディングス</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鎌倉RS 2015年 小学校6年生 2-3月練習内容案</dc:title>
  <dc:creator>(株)博報堂ＤＹホールディングス</dc:creator>
  <cp:lastModifiedBy>糸賀 明広</cp:lastModifiedBy>
  <cp:revision>293</cp:revision>
  <cp:lastPrinted>2018-03-01T09:41:36Z</cp:lastPrinted>
  <dcterms:created xsi:type="dcterms:W3CDTF">2015-01-28T01:59:06Z</dcterms:created>
  <dcterms:modified xsi:type="dcterms:W3CDTF">2019-03-19T08:57:08Z</dcterms:modified>
</cp:coreProperties>
</file>